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4"/>
  </p:notesMasterIdLst>
  <p:sldIdLst>
    <p:sldId id="345" r:id="rId2"/>
    <p:sldId id="344" r:id="rId3"/>
    <p:sldId id="336" r:id="rId4"/>
    <p:sldId id="307" r:id="rId5"/>
    <p:sldId id="331" r:id="rId6"/>
    <p:sldId id="333" r:id="rId7"/>
    <p:sldId id="347" r:id="rId8"/>
    <p:sldId id="316" r:id="rId9"/>
    <p:sldId id="340" r:id="rId10"/>
    <p:sldId id="285" r:id="rId11"/>
    <p:sldId id="284" r:id="rId12"/>
    <p:sldId id="342" r:id="rId13"/>
  </p:sldIdLst>
  <p:sldSz cx="7559675" cy="5327650"/>
  <p:notesSz cx="9928225" cy="6797675"/>
  <p:defaultTextStyle>
    <a:defPPr>
      <a:defRPr lang="en-US"/>
    </a:defPPr>
    <a:lvl1pPr marL="0" algn="l" defTabSz="301066" rtl="0" eaLnBrk="1" latinLnBrk="0" hangingPunct="1">
      <a:defRPr sz="1185" kern="1200">
        <a:solidFill>
          <a:schemeClr val="tx1"/>
        </a:solidFill>
        <a:latin typeface="+mn-lt"/>
        <a:ea typeface="+mn-ea"/>
        <a:cs typeface="+mn-cs"/>
      </a:defRPr>
    </a:lvl1pPr>
    <a:lvl2pPr marL="301066" algn="l" defTabSz="301066" rtl="0" eaLnBrk="1" latinLnBrk="0" hangingPunct="1">
      <a:defRPr sz="1185" kern="1200">
        <a:solidFill>
          <a:schemeClr val="tx1"/>
        </a:solidFill>
        <a:latin typeface="+mn-lt"/>
        <a:ea typeface="+mn-ea"/>
        <a:cs typeface="+mn-cs"/>
      </a:defRPr>
    </a:lvl2pPr>
    <a:lvl3pPr marL="602132" algn="l" defTabSz="301066" rtl="0" eaLnBrk="1" latinLnBrk="0" hangingPunct="1">
      <a:defRPr sz="1185" kern="1200">
        <a:solidFill>
          <a:schemeClr val="tx1"/>
        </a:solidFill>
        <a:latin typeface="+mn-lt"/>
        <a:ea typeface="+mn-ea"/>
        <a:cs typeface="+mn-cs"/>
      </a:defRPr>
    </a:lvl3pPr>
    <a:lvl4pPr marL="903199" algn="l" defTabSz="301066" rtl="0" eaLnBrk="1" latinLnBrk="0" hangingPunct="1">
      <a:defRPr sz="1185" kern="1200">
        <a:solidFill>
          <a:schemeClr val="tx1"/>
        </a:solidFill>
        <a:latin typeface="+mn-lt"/>
        <a:ea typeface="+mn-ea"/>
        <a:cs typeface="+mn-cs"/>
      </a:defRPr>
    </a:lvl4pPr>
    <a:lvl5pPr marL="1204265" algn="l" defTabSz="301066" rtl="0" eaLnBrk="1" latinLnBrk="0" hangingPunct="1">
      <a:defRPr sz="1185" kern="1200">
        <a:solidFill>
          <a:schemeClr val="tx1"/>
        </a:solidFill>
        <a:latin typeface="+mn-lt"/>
        <a:ea typeface="+mn-ea"/>
        <a:cs typeface="+mn-cs"/>
      </a:defRPr>
    </a:lvl5pPr>
    <a:lvl6pPr marL="1505331" algn="l" defTabSz="301066" rtl="0" eaLnBrk="1" latinLnBrk="0" hangingPunct="1">
      <a:defRPr sz="1185" kern="1200">
        <a:solidFill>
          <a:schemeClr val="tx1"/>
        </a:solidFill>
        <a:latin typeface="+mn-lt"/>
        <a:ea typeface="+mn-ea"/>
        <a:cs typeface="+mn-cs"/>
      </a:defRPr>
    </a:lvl6pPr>
    <a:lvl7pPr marL="1806397" algn="l" defTabSz="301066" rtl="0" eaLnBrk="1" latinLnBrk="0" hangingPunct="1">
      <a:defRPr sz="1185" kern="1200">
        <a:solidFill>
          <a:schemeClr val="tx1"/>
        </a:solidFill>
        <a:latin typeface="+mn-lt"/>
        <a:ea typeface="+mn-ea"/>
        <a:cs typeface="+mn-cs"/>
      </a:defRPr>
    </a:lvl7pPr>
    <a:lvl8pPr marL="2107463" algn="l" defTabSz="301066" rtl="0" eaLnBrk="1" latinLnBrk="0" hangingPunct="1">
      <a:defRPr sz="1185" kern="1200">
        <a:solidFill>
          <a:schemeClr val="tx1"/>
        </a:solidFill>
        <a:latin typeface="+mn-lt"/>
        <a:ea typeface="+mn-ea"/>
        <a:cs typeface="+mn-cs"/>
      </a:defRPr>
    </a:lvl8pPr>
    <a:lvl9pPr marL="2408530" algn="l" defTabSz="301066" rtl="0" eaLnBrk="1" latinLnBrk="0" hangingPunct="1">
      <a:defRPr sz="118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1E70"/>
    <a:srgbClr val="3366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1748" autoAdjust="0"/>
  </p:normalViewPr>
  <p:slideViewPr>
    <p:cSldViewPr snapToGrid="0">
      <p:cViewPr varScale="1">
        <p:scale>
          <a:sx n="125" d="100"/>
          <a:sy n="125" d="100"/>
        </p:scale>
        <p:origin x="130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129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594" y="0"/>
            <a:ext cx="4303313" cy="341297"/>
          </a:xfrm>
          <a:prstGeom prst="rect">
            <a:avLst/>
          </a:prstGeom>
        </p:spPr>
        <p:txBody>
          <a:bodyPr vert="horz" lIns="91440" tIns="45720" rIns="91440" bIns="45720" rtlCol="0"/>
          <a:lstStyle>
            <a:lvl1pPr algn="r">
              <a:defRPr sz="1200"/>
            </a:lvl1pPr>
          </a:lstStyle>
          <a:p>
            <a:fld id="{CF83BF58-4210-4FB8-B1B1-0AF7CBB3BB9D}" type="datetimeFigureOut">
              <a:rPr lang="en-AU" smtClean="0"/>
              <a:t>13/03/2024</a:t>
            </a:fld>
            <a:endParaRPr lang="en-AU"/>
          </a:p>
        </p:txBody>
      </p:sp>
      <p:sp>
        <p:nvSpPr>
          <p:cNvPr id="4" name="Slide Image Placeholder 3"/>
          <p:cNvSpPr>
            <a:spLocks noGrp="1" noRot="1" noChangeAspect="1"/>
          </p:cNvSpPr>
          <p:nvPr>
            <p:ph type="sldImg" idx="2"/>
          </p:nvPr>
        </p:nvSpPr>
        <p:spPr>
          <a:xfrm>
            <a:off x="3336925" y="849313"/>
            <a:ext cx="3254375"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360" y="3271667"/>
            <a:ext cx="7943507" cy="26760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378"/>
            <a:ext cx="4303313" cy="34129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594" y="6456378"/>
            <a:ext cx="4303313" cy="341297"/>
          </a:xfrm>
          <a:prstGeom prst="rect">
            <a:avLst/>
          </a:prstGeom>
        </p:spPr>
        <p:txBody>
          <a:bodyPr vert="horz" lIns="91440" tIns="45720" rIns="91440" bIns="45720" rtlCol="0" anchor="b"/>
          <a:lstStyle>
            <a:lvl1pPr algn="r">
              <a:defRPr sz="1200"/>
            </a:lvl1pPr>
          </a:lstStyle>
          <a:p>
            <a:fld id="{D9492AAD-711C-47E7-B3B5-D652DA3F432E}" type="slidenum">
              <a:rPr lang="en-AU" smtClean="0"/>
              <a:t>‹#›</a:t>
            </a:fld>
            <a:endParaRPr lang="en-AU"/>
          </a:p>
        </p:txBody>
      </p:sp>
    </p:spTree>
    <p:extLst>
      <p:ext uri="{BB962C8B-B14F-4D97-AF65-F5344CB8AC3E}">
        <p14:creationId xmlns:p14="http://schemas.microsoft.com/office/powerpoint/2010/main" val="2973076245"/>
      </p:ext>
    </p:extLst>
  </p:cSld>
  <p:clrMap bg1="lt1" tx1="dk1" bg2="lt2" tx2="dk2" accent1="accent1" accent2="accent2" accent3="accent3" accent4="accent4" accent5="accent5" accent6="accent6" hlink="hlink" folHlink="folHlink"/>
  <p:notesStyle>
    <a:lvl1pPr marL="0" algn="l" defTabSz="602132" rtl="0" eaLnBrk="1" latinLnBrk="0" hangingPunct="1">
      <a:defRPr sz="790" kern="1200">
        <a:solidFill>
          <a:schemeClr val="tx1"/>
        </a:solidFill>
        <a:latin typeface="+mn-lt"/>
        <a:ea typeface="+mn-ea"/>
        <a:cs typeface="+mn-cs"/>
      </a:defRPr>
    </a:lvl1pPr>
    <a:lvl2pPr marL="301066" algn="l" defTabSz="602132" rtl="0" eaLnBrk="1" latinLnBrk="0" hangingPunct="1">
      <a:defRPr sz="790" kern="1200">
        <a:solidFill>
          <a:schemeClr val="tx1"/>
        </a:solidFill>
        <a:latin typeface="+mn-lt"/>
        <a:ea typeface="+mn-ea"/>
        <a:cs typeface="+mn-cs"/>
      </a:defRPr>
    </a:lvl2pPr>
    <a:lvl3pPr marL="602132" algn="l" defTabSz="602132" rtl="0" eaLnBrk="1" latinLnBrk="0" hangingPunct="1">
      <a:defRPr sz="790" kern="1200">
        <a:solidFill>
          <a:schemeClr val="tx1"/>
        </a:solidFill>
        <a:latin typeface="+mn-lt"/>
        <a:ea typeface="+mn-ea"/>
        <a:cs typeface="+mn-cs"/>
      </a:defRPr>
    </a:lvl3pPr>
    <a:lvl4pPr marL="903199" algn="l" defTabSz="602132" rtl="0" eaLnBrk="1" latinLnBrk="0" hangingPunct="1">
      <a:defRPr sz="790" kern="1200">
        <a:solidFill>
          <a:schemeClr val="tx1"/>
        </a:solidFill>
        <a:latin typeface="+mn-lt"/>
        <a:ea typeface="+mn-ea"/>
        <a:cs typeface="+mn-cs"/>
      </a:defRPr>
    </a:lvl4pPr>
    <a:lvl5pPr marL="1204265" algn="l" defTabSz="602132" rtl="0" eaLnBrk="1" latinLnBrk="0" hangingPunct="1">
      <a:defRPr sz="790" kern="1200">
        <a:solidFill>
          <a:schemeClr val="tx1"/>
        </a:solidFill>
        <a:latin typeface="+mn-lt"/>
        <a:ea typeface="+mn-ea"/>
        <a:cs typeface="+mn-cs"/>
      </a:defRPr>
    </a:lvl5pPr>
    <a:lvl6pPr marL="1505331" algn="l" defTabSz="602132" rtl="0" eaLnBrk="1" latinLnBrk="0" hangingPunct="1">
      <a:defRPr sz="790" kern="1200">
        <a:solidFill>
          <a:schemeClr val="tx1"/>
        </a:solidFill>
        <a:latin typeface="+mn-lt"/>
        <a:ea typeface="+mn-ea"/>
        <a:cs typeface="+mn-cs"/>
      </a:defRPr>
    </a:lvl6pPr>
    <a:lvl7pPr marL="1806397" algn="l" defTabSz="602132" rtl="0" eaLnBrk="1" latinLnBrk="0" hangingPunct="1">
      <a:defRPr sz="790" kern="1200">
        <a:solidFill>
          <a:schemeClr val="tx1"/>
        </a:solidFill>
        <a:latin typeface="+mn-lt"/>
        <a:ea typeface="+mn-ea"/>
        <a:cs typeface="+mn-cs"/>
      </a:defRPr>
    </a:lvl7pPr>
    <a:lvl8pPr marL="2107463" algn="l" defTabSz="602132" rtl="0" eaLnBrk="1" latinLnBrk="0" hangingPunct="1">
      <a:defRPr sz="790" kern="1200">
        <a:solidFill>
          <a:schemeClr val="tx1"/>
        </a:solidFill>
        <a:latin typeface="+mn-lt"/>
        <a:ea typeface="+mn-ea"/>
        <a:cs typeface="+mn-cs"/>
      </a:defRPr>
    </a:lvl8pPr>
    <a:lvl9pPr marL="2408530" algn="l" defTabSz="602132" rtl="0" eaLnBrk="1" latinLnBrk="0" hangingPunct="1">
      <a:defRPr sz="7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6925" y="849313"/>
            <a:ext cx="3254375" cy="229393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B4ED289-0613-4F21-9DE9-FCAF36B28159}" type="slidenum">
              <a:rPr lang="en-AU" smtClean="0"/>
              <a:t>1</a:t>
            </a:fld>
            <a:endParaRPr lang="en-AU"/>
          </a:p>
        </p:txBody>
      </p:sp>
    </p:spTree>
    <p:extLst>
      <p:ext uri="{BB962C8B-B14F-4D97-AF65-F5344CB8AC3E}">
        <p14:creationId xmlns:p14="http://schemas.microsoft.com/office/powerpoint/2010/main" val="78557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492AAD-711C-47E7-B3B5-D652DA3F432E}" type="slidenum">
              <a:rPr lang="en-AU" smtClean="0"/>
              <a:t>2</a:t>
            </a:fld>
            <a:endParaRPr lang="en-AU"/>
          </a:p>
        </p:txBody>
      </p:sp>
    </p:spTree>
    <p:extLst>
      <p:ext uri="{BB962C8B-B14F-4D97-AF65-F5344CB8AC3E}">
        <p14:creationId xmlns:p14="http://schemas.microsoft.com/office/powerpoint/2010/main" val="283584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492AAD-711C-47E7-B3B5-D652DA3F432E}" type="slidenum">
              <a:rPr lang="en-AU" smtClean="0"/>
              <a:t>4</a:t>
            </a:fld>
            <a:endParaRPr lang="en-AU"/>
          </a:p>
        </p:txBody>
      </p:sp>
    </p:spTree>
    <p:extLst>
      <p:ext uri="{BB962C8B-B14F-4D97-AF65-F5344CB8AC3E}">
        <p14:creationId xmlns:p14="http://schemas.microsoft.com/office/powerpoint/2010/main" val="36461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6925" y="849313"/>
            <a:ext cx="3254375" cy="229393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B4ED289-0613-4F21-9DE9-FCAF36B28159}" type="slidenum">
              <a:rPr lang="en-AU" smtClean="0"/>
              <a:t>9</a:t>
            </a:fld>
            <a:endParaRPr lang="en-AU"/>
          </a:p>
        </p:txBody>
      </p:sp>
    </p:spTree>
    <p:extLst>
      <p:ext uri="{BB962C8B-B14F-4D97-AF65-F5344CB8AC3E}">
        <p14:creationId xmlns:p14="http://schemas.microsoft.com/office/powerpoint/2010/main" val="260051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6925" y="849313"/>
            <a:ext cx="3254375" cy="229393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B4ED289-0613-4F21-9DE9-FCAF36B28159}" type="slidenum">
              <a:rPr lang="en-AU" smtClean="0"/>
              <a:t>12</a:t>
            </a:fld>
            <a:endParaRPr lang="en-AU"/>
          </a:p>
        </p:txBody>
      </p:sp>
    </p:spTree>
    <p:extLst>
      <p:ext uri="{BB962C8B-B14F-4D97-AF65-F5344CB8AC3E}">
        <p14:creationId xmlns:p14="http://schemas.microsoft.com/office/powerpoint/2010/main" val="14366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242" y="1599547"/>
            <a:ext cx="7561949" cy="1420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26789" y="1682945"/>
            <a:ext cx="7112968" cy="1351215"/>
          </a:xfrm>
        </p:spPr>
        <p:txBody>
          <a:bodyPr tIns="45720" bIns="45720" anchor="ctr">
            <a:normAutofit/>
          </a:bodyPr>
          <a:lstStyle>
            <a:lvl1pPr algn="ctr">
              <a:lnSpc>
                <a:spcPct val="80000"/>
              </a:lnSpc>
              <a:defRPr sz="4661" spc="0" baseline="0"/>
            </a:lvl1pPr>
          </a:lstStyle>
          <a:p>
            <a:r>
              <a:rPr lang="en-US"/>
              <a:t>Click to edit Master title style</a:t>
            </a:r>
            <a:endParaRPr lang="en-US" dirty="0"/>
          </a:p>
        </p:txBody>
      </p:sp>
      <p:sp>
        <p:nvSpPr>
          <p:cNvPr id="3" name="Subtitle 2"/>
          <p:cNvSpPr>
            <a:spLocks noGrp="1"/>
          </p:cNvSpPr>
          <p:nvPr>
            <p:ph type="subTitle" idx="1"/>
          </p:nvPr>
        </p:nvSpPr>
        <p:spPr>
          <a:xfrm>
            <a:off x="944960" y="3084347"/>
            <a:ext cx="5669756" cy="1017097"/>
          </a:xfrm>
        </p:spPr>
        <p:txBody>
          <a:bodyPr>
            <a:normAutofit/>
          </a:bodyPr>
          <a:lstStyle>
            <a:lvl1pPr marL="0" indent="0" algn="ctr">
              <a:buNone/>
              <a:defRPr sz="1554"/>
            </a:lvl1pPr>
            <a:lvl2pPr marL="355199" indent="0" algn="ctr">
              <a:buNone/>
              <a:defRPr sz="1554"/>
            </a:lvl2pPr>
            <a:lvl3pPr marL="710397" indent="0" algn="ctr">
              <a:buNone/>
              <a:defRPr sz="1554"/>
            </a:lvl3pPr>
            <a:lvl4pPr marL="1065596" indent="0" algn="ctr">
              <a:buNone/>
              <a:defRPr sz="1554"/>
            </a:lvl4pPr>
            <a:lvl5pPr marL="1420795" indent="0" algn="ctr">
              <a:buNone/>
              <a:defRPr sz="1554"/>
            </a:lvl5pPr>
            <a:lvl6pPr marL="1775993" indent="0" algn="ctr">
              <a:buNone/>
              <a:defRPr sz="1554"/>
            </a:lvl6pPr>
            <a:lvl7pPr marL="2131192" indent="0" algn="ctr">
              <a:buNone/>
              <a:defRPr sz="1554"/>
            </a:lvl7pPr>
            <a:lvl8pPr marL="2486391" indent="0" algn="ctr">
              <a:buNone/>
              <a:defRPr sz="1554"/>
            </a:lvl8pPr>
            <a:lvl9pPr marL="2841589" indent="0" algn="ctr">
              <a:buNone/>
              <a:defRPr sz="155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139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002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5592443" y="0"/>
            <a:ext cx="1700927" cy="532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680064" y="473569"/>
            <a:ext cx="1489601" cy="438051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473569"/>
            <a:ext cx="4943855" cy="4380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9728" y="4989607"/>
            <a:ext cx="1700924" cy="283648"/>
          </a:xfrm>
        </p:spPr>
        <p:txBody>
          <a:bodyPr/>
          <a:lstStyle/>
          <a:p>
            <a:fld id="{96DFF08F-DC6B-4601-B491-B0F83F6DD2DA}" type="datetimeFigureOut">
              <a:rPr lang="en-US" smtClean="0"/>
              <a:t>3/13/2024</a:t>
            </a:fld>
            <a:endParaRPr lang="en-US" dirty="0"/>
          </a:p>
        </p:txBody>
      </p:sp>
      <p:sp>
        <p:nvSpPr>
          <p:cNvPr id="5" name="Footer Placeholder 4"/>
          <p:cNvSpPr>
            <a:spLocks noGrp="1"/>
          </p:cNvSpPr>
          <p:nvPr>
            <p:ph type="ftr" sz="quarter" idx="11"/>
          </p:nvPr>
        </p:nvSpPr>
        <p:spPr>
          <a:xfrm>
            <a:off x="2341401" y="4989607"/>
            <a:ext cx="2653618" cy="283648"/>
          </a:xfrm>
        </p:spPr>
        <p:txBody>
          <a:bodyPr/>
          <a:lstStyle/>
          <a:p>
            <a:endParaRPr lang="en-US" dirty="0"/>
          </a:p>
        </p:txBody>
      </p:sp>
      <p:sp>
        <p:nvSpPr>
          <p:cNvPr id="6" name="Slide Number Placeholder 5"/>
          <p:cNvSpPr>
            <a:spLocks noGrp="1"/>
          </p:cNvSpPr>
          <p:nvPr>
            <p:ph type="sldNum" sz="quarter" idx="12"/>
          </p:nvPr>
        </p:nvSpPr>
        <p:spPr>
          <a:xfrm>
            <a:off x="5005712" y="4989607"/>
            <a:ext cx="545496" cy="283648"/>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853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730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242" y="1599547"/>
            <a:ext cx="7561949" cy="1420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6621" y="1715972"/>
            <a:ext cx="6520220" cy="1302314"/>
          </a:xfrm>
        </p:spPr>
        <p:txBody>
          <a:bodyPr anchor="ctr">
            <a:noAutofit/>
          </a:bodyPr>
          <a:lstStyle>
            <a:lvl1pPr algn="ctr">
              <a:lnSpc>
                <a:spcPct val="80000"/>
              </a:lnSpc>
              <a:defRPr sz="4661"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6621" y="3095289"/>
            <a:ext cx="6520220" cy="912520"/>
          </a:xfrm>
        </p:spPr>
        <p:txBody>
          <a:bodyPr anchor="t">
            <a:normAutofit/>
          </a:bodyPr>
          <a:lstStyle>
            <a:lvl1pPr marL="0" indent="0" algn="ctr">
              <a:buNone/>
              <a:defRPr sz="1554">
                <a:solidFill>
                  <a:schemeClr val="tx2"/>
                </a:solidFill>
              </a:defRPr>
            </a:lvl1pPr>
            <a:lvl2pPr marL="355199" indent="0">
              <a:buNone/>
              <a:defRPr sz="1398">
                <a:solidFill>
                  <a:schemeClr val="tx1">
                    <a:tint val="75000"/>
                  </a:schemeClr>
                </a:solidFill>
              </a:defRPr>
            </a:lvl2pPr>
            <a:lvl3pPr marL="710397" indent="0">
              <a:buNone/>
              <a:defRPr sz="1243">
                <a:solidFill>
                  <a:schemeClr val="tx1">
                    <a:tint val="75000"/>
                  </a:schemeClr>
                </a:solidFill>
              </a:defRPr>
            </a:lvl3pPr>
            <a:lvl4pPr marL="1065596" indent="0">
              <a:buNone/>
              <a:defRPr sz="1088">
                <a:solidFill>
                  <a:schemeClr val="tx1">
                    <a:tint val="75000"/>
                  </a:schemeClr>
                </a:solidFill>
              </a:defRPr>
            </a:lvl4pPr>
            <a:lvl5pPr marL="1420795" indent="0">
              <a:buNone/>
              <a:defRPr sz="1088">
                <a:solidFill>
                  <a:schemeClr val="tx1">
                    <a:tint val="75000"/>
                  </a:schemeClr>
                </a:solidFill>
              </a:defRPr>
            </a:lvl5pPr>
            <a:lvl6pPr marL="1775993" indent="0">
              <a:buNone/>
              <a:defRPr sz="1088">
                <a:solidFill>
                  <a:schemeClr val="tx1">
                    <a:tint val="75000"/>
                  </a:schemeClr>
                </a:solidFill>
              </a:defRPr>
            </a:lvl6pPr>
            <a:lvl7pPr marL="2131192" indent="0">
              <a:buNone/>
              <a:defRPr sz="1088">
                <a:solidFill>
                  <a:schemeClr val="tx1">
                    <a:tint val="75000"/>
                  </a:schemeClr>
                </a:solidFill>
              </a:defRPr>
            </a:lvl7pPr>
            <a:lvl8pPr marL="2486391" indent="0">
              <a:buNone/>
              <a:defRPr sz="1088">
                <a:solidFill>
                  <a:schemeClr val="tx1">
                    <a:tint val="75000"/>
                  </a:schemeClr>
                </a:solidFill>
              </a:defRPr>
            </a:lvl8pPr>
            <a:lvl9pPr marL="2841589" indent="0">
              <a:buNone/>
              <a:defRPr sz="10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3/13/2024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02810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6973" y="1562778"/>
            <a:ext cx="3023870" cy="3267625"/>
          </a:xfrm>
        </p:spPr>
        <p:txBody>
          <a:bodyPr/>
          <a:lstStyle>
            <a:lvl1pPr>
              <a:defRPr sz="1709"/>
            </a:lvl1pPr>
            <a:lvl2pPr>
              <a:defRPr sz="1554"/>
            </a:lvl2pPr>
            <a:lvl3pPr>
              <a:defRPr sz="1398"/>
            </a:lvl3pPr>
            <a:lvl4pPr>
              <a:defRPr sz="1243"/>
            </a:lvl4pPr>
            <a:lvl5pPr>
              <a:defRPr sz="1243"/>
            </a:lvl5pPr>
            <a:lvl6pPr>
              <a:defRPr sz="1243"/>
            </a:lvl6pPr>
            <a:lvl7pPr>
              <a:defRPr sz="1243"/>
            </a:lvl7pPr>
            <a:lvl8pPr>
              <a:defRPr sz="1243"/>
            </a:lvl8pPr>
            <a:lvl9pPr>
              <a:defRPr sz="12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8829" y="1562778"/>
            <a:ext cx="3023870" cy="3267625"/>
          </a:xfrm>
        </p:spPr>
        <p:txBody>
          <a:bodyPr/>
          <a:lstStyle>
            <a:lvl1pPr>
              <a:defRPr sz="1709"/>
            </a:lvl1pPr>
            <a:lvl2pPr>
              <a:defRPr sz="1554"/>
            </a:lvl2pPr>
            <a:lvl3pPr>
              <a:defRPr sz="1398"/>
            </a:lvl3pPr>
            <a:lvl4pPr>
              <a:defRPr sz="1243"/>
            </a:lvl4pPr>
            <a:lvl5pPr>
              <a:defRPr sz="1243"/>
            </a:lvl5pPr>
            <a:lvl6pPr>
              <a:defRPr sz="1243"/>
            </a:lvl6pPr>
            <a:lvl7pPr>
              <a:defRPr sz="1243"/>
            </a:lvl7pPr>
            <a:lvl8pPr>
              <a:defRPr sz="1243"/>
            </a:lvl8pPr>
            <a:lvl9pPr>
              <a:defRPr sz="12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36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66976" y="1486483"/>
            <a:ext cx="3023870" cy="577274"/>
          </a:xfrm>
        </p:spPr>
        <p:txBody>
          <a:bodyPr anchor="ctr">
            <a:normAutofit/>
          </a:bodyPr>
          <a:lstStyle>
            <a:lvl1pPr marL="0" indent="0">
              <a:buNone/>
              <a:defRPr sz="1554" b="1"/>
            </a:lvl1pPr>
            <a:lvl2pPr marL="355199" indent="0">
              <a:buNone/>
              <a:defRPr sz="1554" b="1"/>
            </a:lvl2pPr>
            <a:lvl3pPr marL="710397" indent="0">
              <a:buNone/>
              <a:defRPr sz="1398" b="1"/>
            </a:lvl3pPr>
            <a:lvl4pPr marL="1065596" indent="0">
              <a:buNone/>
              <a:defRPr sz="1243" b="1"/>
            </a:lvl4pPr>
            <a:lvl5pPr marL="1420795" indent="0">
              <a:buNone/>
              <a:defRPr sz="1243" b="1"/>
            </a:lvl5pPr>
            <a:lvl6pPr marL="1775993" indent="0">
              <a:buNone/>
              <a:defRPr sz="1243" b="1"/>
            </a:lvl6pPr>
            <a:lvl7pPr marL="2131192" indent="0">
              <a:buNone/>
              <a:defRPr sz="1243" b="1"/>
            </a:lvl7pPr>
            <a:lvl8pPr marL="2486391" indent="0">
              <a:buNone/>
              <a:defRPr sz="1243" b="1"/>
            </a:lvl8pPr>
            <a:lvl9pPr marL="2841589" indent="0">
              <a:buNone/>
              <a:defRPr sz="1243" b="1"/>
            </a:lvl9pPr>
          </a:lstStyle>
          <a:p>
            <a:pPr lvl="0"/>
            <a:r>
              <a:rPr lang="en-US"/>
              <a:t>Click to edit Master text styles</a:t>
            </a:r>
          </a:p>
        </p:txBody>
      </p:sp>
      <p:sp>
        <p:nvSpPr>
          <p:cNvPr id="4" name="Content Placeholder 3"/>
          <p:cNvSpPr>
            <a:spLocks noGrp="1"/>
          </p:cNvSpPr>
          <p:nvPr>
            <p:ph sz="half" idx="2"/>
          </p:nvPr>
        </p:nvSpPr>
        <p:spPr>
          <a:xfrm>
            <a:off x="566976" y="2063758"/>
            <a:ext cx="3023870" cy="2770378"/>
          </a:xfrm>
        </p:spPr>
        <p:txBody>
          <a:bodyPr/>
          <a:lstStyle>
            <a:lvl1pPr>
              <a:defRPr sz="1709"/>
            </a:lvl1pPr>
            <a:lvl2pPr>
              <a:defRPr sz="1554"/>
            </a:lvl2pPr>
            <a:lvl3pPr>
              <a:defRPr sz="1398"/>
            </a:lvl3pPr>
            <a:lvl4pPr>
              <a:defRPr sz="1243"/>
            </a:lvl4pPr>
            <a:lvl5pPr>
              <a:defRPr sz="1243"/>
            </a:lvl5pPr>
            <a:lvl6pPr>
              <a:defRPr sz="1243"/>
            </a:lvl6pPr>
            <a:lvl7pPr>
              <a:defRPr sz="1243"/>
            </a:lvl7pPr>
            <a:lvl8pPr>
              <a:defRPr sz="1243"/>
            </a:lvl8pPr>
            <a:lvl9pPr>
              <a:defRPr sz="12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8687" y="1486483"/>
            <a:ext cx="3023870" cy="577274"/>
          </a:xfrm>
        </p:spPr>
        <p:txBody>
          <a:bodyPr anchor="ctr">
            <a:normAutofit/>
          </a:bodyPr>
          <a:lstStyle>
            <a:lvl1pPr marL="0" indent="0">
              <a:buNone/>
              <a:defRPr sz="1554" b="1"/>
            </a:lvl1pPr>
            <a:lvl2pPr marL="355199" indent="0">
              <a:buNone/>
              <a:defRPr sz="1554" b="1"/>
            </a:lvl2pPr>
            <a:lvl3pPr marL="710397" indent="0">
              <a:buNone/>
              <a:defRPr sz="1398" b="1"/>
            </a:lvl3pPr>
            <a:lvl4pPr marL="1065596" indent="0">
              <a:buNone/>
              <a:defRPr sz="1243" b="1"/>
            </a:lvl4pPr>
            <a:lvl5pPr marL="1420795" indent="0">
              <a:buNone/>
              <a:defRPr sz="1243" b="1"/>
            </a:lvl5pPr>
            <a:lvl6pPr marL="1775993" indent="0">
              <a:buNone/>
              <a:defRPr sz="1243" b="1"/>
            </a:lvl6pPr>
            <a:lvl7pPr marL="2131192" indent="0">
              <a:buNone/>
              <a:defRPr sz="1243" b="1"/>
            </a:lvl7pPr>
            <a:lvl8pPr marL="2486391" indent="0">
              <a:buNone/>
              <a:defRPr sz="1243" b="1"/>
            </a:lvl8pPr>
            <a:lvl9pPr marL="2841589" indent="0">
              <a:buNone/>
              <a:defRPr sz="1243" b="1"/>
            </a:lvl9pPr>
          </a:lstStyle>
          <a:p>
            <a:pPr lvl="0"/>
            <a:r>
              <a:rPr lang="en-US"/>
              <a:t>Click to edit Master text styles</a:t>
            </a:r>
          </a:p>
        </p:txBody>
      </p:sp>
      <p:sp>
        <p:nvSpPr>
          <p:cNvPr id="6" name="Content Placeholder 5"/>
          <p:cNvSpPr>
            <a:spLocks noGrp="1"/>
          </p:cNvSpPr>
          <p:nvPr>
            <p:ph sz="quarter" idx="4"/>
          </p:nvPr>
        </p:nvSpPr>
        <p:spPr>
          <a:xfrm>
            <a:off x="3968687" y="2063757"/>
            <a:ext cx="3023870" cy="2770378"/>
          </a:xfrm>
        </p:spPr>
        <p:txBody>
          <a:bodyPr/>
          <a:lstStyle>
            <a:lvl1pPr>
              <a:defRPr sz="1709"/>
            </a:lvl1pPr>
            <a:lvl2pPr>
              <a:defRPr sz="1554"/>
            </a:lvl2pPr>
            <a:lvl3pPr>
              <a:defRPr sz="1398"/>
            </a:lvl3pPr>
            <a:lvl4pPr>
              <a:defRPr sz="1243"/>
            </a:lvl4pPr>
            <a:lvl5pPr>
              <a:defRPr sz="1243"/>
            </a:lvl5pPr>
            <a:lvl6pPr>
              <a:defRPr sz="1243"/>
            </a:lvl6pPr>
            <a:lvl7pPr>
              <a:defRPr sz="1243"/>
            </a:lvl7pPr>
            <a:lvl8pPr>
              <a:defRPr sz="1243"/>
            </a:lvl8pPr>
            <a:lvl9pPr>
              <a:defRPr sz="12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659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54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3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66975" y="1669330"/>
            <a:ext cx="3779838" cy="2983484"/>
          </a:xfrm>
        </p:spPr>
        <p:txBody>
          <a:bodyPr/>
          <a:lstStyle>
            <a:lvl1pPr>
              <a:defRPr sz="1709"/>
            </a:lvl1pPr>
            <a:lvl2pPr>
              <a:defRPr sz="1554"/>
            </a:lvl2pPr>
            <a:lvl3pPr>
              <a:defRPr sz="1398"/>
            </a:lvl3pPr>
            <a:lvl4pPr>
              <a:defRPr sz="1243"/>
            </a:lvl4pPr>
            <a:lvl5pPr>
              <a:defRPr sz="1243"/>
            </a:lvl5pPr>
            <a:lvl6pPr>
              <a:defRPr sz="1243"/>
            </a:lvl6pPr>
            <a:lvl7pPr>
              <a:defRPr sz="1243"/>
            </a:lvl7pPr>
            <a:lvl8pPr>
              <a:defRPr sz="1243"/>
            </a:lvl8pPr>
            <a:lvl9pPr>
              <a:defRPr sz="12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71599" y="1668280"/>
            <a:ext cx="2116709" cy="2666403"/>
          </a:xfrm>
        </p:spPr>
        <p:txBody>
          <a:bodyPr>
            <a:normAutofit/>
          </a:bodyPr>
          <a:lstStyle>
            <a:lvl1pPr marL="0" indent="0">
              <a:lnSpc>
                <a:spcPct val="95000"/>
              </a:lnSpc>
              <a:buNone/>
              <a:defRPr sz="1321"/>
            </a:lvl1pPr>
            <a:lvl2pPr marL="355199" indent="0">
              <a:buNone/>
              <a:defRPr sz="932"/>
            </a:lvl2pPr>
            <a:lvl3pPr marL="710397" indent="0">
              <a:buNone/>
              <a:defRPr sz="777"/>
            </a:lvl3pPr>
            <a:lvl4pPr marL="1065596" indent="0">
              <a:buNone/>
              <a:defRPr sz="699"/>
            </a:lvl4pPr>
            <a:lvl5pPr marL="1420795" indent="0">
              <a:buNone/>
              <a:defRPr sz="699"/>
            </a:lvl5pPr>
            <a:lvl6pPr marL="1775993" indent="0">
              <a:buNone/>
              <a:defRPr sz="699"/>
            </a:lvl6pPr>
            <a:lvl7pPr marL="2131192" indent="0">
              <a:buNone/>
              <a:defRPr sz="699"/>
            </a:lvl7pPr>
            <a:lvl8pPr marL="2486391" indent="0">
              <a:buNone/>
              <a:defRPr sz="699"/>
            </a:lvl8pPr>
            <a:lvl9pPr marL="2841589" indent="0">
              <a:buNone/>
              <a:defRPr sz="699"/>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139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566976" y="1718003"/>
            <a:ext cx="3931031" cy="2983484"/>
          </a:xfrm>
          <a:solidFill>
            <a:schemeClr val="tx2">
              <a:lumMod val="60000"/>
              <a:lumOff val="40000"/>
            </a:schemeClr>
          </a:solidFill>
        </p:spPr>
        <p:txBody>
          <a:bodyPr tIns="365760" anchor="t"/>
          <a:lstStyle>
            <a:lvl1pPr marL="0" indent="0" algn="ctr">
              <a:buNone/>
              <a:defRPr sz="2486">
                <a:solidFill>
                  <a:schemeClr val="tx1">
                    <a:lumMod val="50000"/>
                  </a:schemeClr>
                </a:solidFill>
              </a:defRPr>
            </a:lvl1pPr>
            <a:lvl2pPr marL="355199" indent="0">
              <a:buNone/>
              <a:defRPr sz="2175"/>
            </a:lvl2pPr>
            <a:lvl3pPr marL="710397" indent="0">
              <a:buNone/>
              <a:defRPr sz="1865"/>
            </a:lvl3pPr>
            <a:lvl4pPr marL="1065596" indent="0">
              <a:buNone/>
              <a:defRPr sz="1554"/>
            </a:lvl4pPr>
            <a:lvl5pPr marL="1420795" indent="0">
              <a:buNone/>
              <a:defRPr sz="1554"/>
            </a:lvl5pPr>
            <a:lvl6pPr marL="1775993" indent="0">
              <a:buNone/>
              <a:defRPr sz="1554"/>
            </a:lvl6pPr>
            <a:lvl7pPr marL="2131192" indent="0">
              <a:buNone/>
              <a:defRPr sz="1554"/>
            </a:lvl7pPr>
            <a:lvl8pPr marL="2486391" indent="0">
              <a:buNone/>
              <a:defRPr sz="1554"/>
            </a:lvl8pPr>
            <a:lvl9pPr marL="2841589" indent="0">
              <a:buNone/>
              <a:defRPr sz="1554"/>
            </a:lvl9pPr>
          </a:lstStyle>
          <a:p>
            <a:r>
              <a:rPr lang="en-US"/>
              <a:t>Click icon to add picture</a:t>
            </a:r>
            <a:endParaRPr lang="en-US" dirty="0"/>
          </a:p>
        </p:txBody>
      </p:sp>
      <p:sp>
        <p:nvSpPr>
          <p:cNvPr id="4" name="Text Placeholder 3"/>
          <p:cNvSpPr>
            <a:spLocks noGrp="1"/>
          </p:cNvSpPr>
          <p:nvPr>
            <p:ph type="body" sz="half" idx="2"/>
          </p:nvPr>
        </p:nvSpPr>
        <p:spPr>
          <a:xfrm>
            <a:off x="4865632" y="1670714"/>
            <a:ext cx="2116709" cy="2663825"/>
          </a:xfrm>
        </p:spPr>
        <p:txBody>
          <a:bodyPr>
            <a:normAutofit/>
          </a:bodyPr>
          <a:lstStyle>
            <a:lvl1pPr marL="0" indent="0">
              <a:lnSpc>
                <a:spcPct val="95000"/>
              </a:lnSpc>
              <a:buNone/>
              <a:defRPr sz="1321"/>
            </a:lvl1pPr>
            <a:lvl2pPr marL="355199" indent="0">
              <a:buNone/>
              <a:defRPr sz="932"/>
            </a:lvl2pPr>
            <a:lvl3pPr marL="710397" indent="0">
              <a:buNone/>
              <a:defRPr sz="777"/>
            </a:lvl3pPr>
            <a:lvl4pPr marL="1065596" indent="0">
              <a:buNone/>
              <a:defRPr sz="699"/>
            </a:lvl4pPr>
            <a:lvl5pPr marL="1420795" indent="0">
              <a:buNone/>
              <a:defRPr sz="699"/>
            </a:lvl5pPr>
            <a:lvl6pPr marL="1775993" indent="0">
              <a:buNone/>
              <a:defRPr sz="699"/>
            </a:lvl6pPr>
            <a:lvl7pPr marL="2131192" indent="0">
              <a:buNone/>
              <a:defRPr sz="699"/>
            </a:lvl7pPr>
            <a:lvl8pPr marL="2486391" indent="0">
              <a:buNone/>
              <a:defRPr sz="699"/>
            </a:lvl8pPr>
            <a:lvl9pPr marL="2841589" indent="0">
              <a:buNone/>
              <a:defRPr sz="699"/>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160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ectangle 6"/>
          <p:cNvSpPr/>
          <p:nvPr/>
        </p:nvSpPr>
        <p:spPr>
          <a:xfrm>
            <a:off x="299" y="136811"/>
            <a:ext cx="7557785" cy="12786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66330" y="220763"/>
            <a:ext cx="6425724" cy="11720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6330" y="1562778"/>
            <a:ext cx="6425724" cy="3267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3468" y="4989607"/>
            <a:ext cx="2145416" cy="283648"/>
          </a:xfrm>
          <a:prstGeom prst="rect">
            <a:avLst/>
          </a:prstGeom>
        </p:spPr>
        <p:txBody>
          <a:bodyPr vert="horz" lIns="91440" tIns="45720" rIns="45720" bIns="45720" rtlCol="0" anchor="ctr"/>
          <a:lstStyle>
            <a:lvl1pPr algn="l">
              <a:defRPr sz="816">
                <a:solidFill>
                  <a:schemeClr val="tx1"/>
                </a:solidFill>
              </a:defRPr>
            </a:lvl1pPr>
          </a:lstStyle>
          <a:p>
            <a:fld id="{96DFF08F-DC6B-4601-B491-B0F83F6DD2DA}" type="datetimeFigureOut">
              <a:rPr lang="en-US" smtClean="0"/>
              <a:pPr/>
              <a:t>3/13/2024</a:t>
            </a:fld>
            <a:endParaRPr lang="en-US" dirty="0"/>
          </a:p>
        </p:txBody>
      </p:sp>
      <p:sp>
        <p:nvSpPr>
          <p:cNvPr id="5" name="Footer Placeholder 4"/>
          <p:cNvSpPr>
            <a:spLocks noGrp="1"/>
          </p:cNvSpPr>
          <p:nvPr>
            <p:ph type="ftr" sz="quarter" idx="3"/>
          </p:nvPr>
        </p:nvSpPr>
        <p:spPr>
          <a:xfrm>
            <a:off x="3464851" y="4989607"/>
            <a:ext cx="3357067" cy="283648"/>
          </a:xfrm>
          <a:prstGeom prst="rect">
            <a:avLst/>
          </a:prstGeom>
        </p:spPr>
        <p:txBody>
          <a:bodyPr vert="horz" lIns="91440" tIns="45720" rIns="91440" bIns="45720" rtlCol="0" anchor="ctr"/>
          <a:lstStyle>
            <a:lvl1pPr algn="r">
              <a:defRPr sz="816">
                <a:solidFill>
                  <a:schemeClr val="tx1"/>
                </a:solidFill>
              </a:defRPr>
            </a:lvl1pPr>
          </a:lstStyle>
          <a:p>
            <a:endParaRPr lang="en-US" dirty="0"/>
          </a:p>
        </p:txBody>
      </p:sp>
      <p:sp>
        <p:nvSpPr>
          <p:cNvPr id="6" name="Slide Number Placeholder 5"/>
          <p:cNvSpPr>
            <a:spLocks noGrp="1"/>
          </p:cNvSpPr>
          <p:nvPr>
            <p:ph type="sldNum" sz="quarter" idx="4"/>
          </p:nvPr>
        </p:nvSpPr>
        <p:spPr>
          <a:xfrm>
            <a:off x="6833089" y="4989607"/>
            <a:ext cx="586733" cy="283648"/>
          </a:xfrm>
          <a:prstGeom prst="rect">
            <a:avLst/>
          </a:prstGeom>
        </p:spPr>
        <p:txBody>
          <a:bodyPr vert="horz" lIns="45720" tIns="45720" rIns="91440" bIns="45720" rtlCol="0" anchor="ctr"/>
          <a:lstStyle>
            <a:lvl1pPr algn="l">
              <a:defRPr sz="932"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38850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10397" rtl="0" eaLnBrk="1" latinLnBrk="0" hangingPunct="1">
        <a:lnSpc>
          <a:spcPct val="85000"/>
        </a:lnSpc>
        <a:spcBef>
          <a:spcPct val="0"/>
        </a:spcBef>
        <a:buNone/>
        <a:defRPr sz="3108" kern="1200" cap="all" baseline="0">
          <a:solidFill>
            <a:schemeClr val="bg2"/>
          </a:solidFill>
          <a:latin typeface="+mj-lt"/>
          <a:ea typeface="+mj-ea"/>
          <a:cs typeface="+mj-cs"/>
        </a:defRPr>
      </a:lvl1pPr>
    </p:titleStyle>
    <p:bodyStyle>
      <a:lvl1pPr marL="142079" indent="-142079" algn="l" defTabSz="710397" rtl="0" eaLnBrk="1" latinLnBrk="0" hangingPunct="1">
        <a:lnSpc>
          <a:spcPct val="90000"/>
        </a:lnSpc>
        <a:spcBef>
          <a:spcPts val="932"/>
        </a:spcBef>
        <a:spcAft>
          <a:spcPts val="155"/>
        </a:spcAft>
        <a:buClr>
          <a:schemeClr val="tx1"/>
        </a:buClr>
        <a:buFont typeface="Wingdings" pitchFamily="2" charset="2"/>
        <a:buChar char=""/>
        <a:defRPr sz="1709" kern="1200">
          <a:solidFill>
            <a:schemeClr val="tx1"/>
          </a:solidFill>
          <a:latin typeface="+mn-lt"/>
          <a:ea typeface="+mn-ea"/>
          <a:cs typeface="+mn-cs"/>
        </a:defRPr>
      </a:lvl1pPr>
      <a:lvl2pPr marL="319679" indent="-142079" algn="l" defTabSz="710397" rtl="0" eaLnBrk="1" latinLnBrk="0" hangingPunct="1">
        <a:lnSpc>
          <a:spcPct val="90000"/>
        </a:lnSpc>
        <a:spcBef>
          <a:spcPts val="155"/>
        </a:spcBef>
        <a:spcAft>
          <a:spcPts val="311"/>
        </a:spcAft>
        <a:buClr>
          <a:schemeClr val="tx1"/>
        </a:buClr>
        <a:buFont typeface="Wingdings" pitchFamily="2" charset="2"/>
        <a:buChar char=""/>
        <a:defRPr sz="1554" kern="1200">
          <a:solidFill>
            <a:schemeClr val="tx1"/>
          </a:solidFill>
          <a:latin typeface="+mn-lt"/>
          <a:ea typeface="+mn-ea"/>
          <a:cs typeface="+mn-cs"/>
        </a:defRPr>
      </a:lvl2pPr>
      <a:lvl3pPr marL="497278" indent="-142079" algn="l" defTabSz="710397" rtl="0" eaLnBrk="1" latinLnBrk="0" hangingPunct="1">
        <a:lnSpc>
          <a:spcPct val="90000"/>
        </a:lnSpc>
        <a:spcBef>
          <a:spcPts val="155"/>
        </a:spcBef>
        <a:spcAft>
          <a:spcPts val="311"/>
        </a:spcAft>
        <a:buClr>
          <a:schemeClr val="tx1"/>
        </a:buClr>
        <a:buFont typeface="Wingdings" pitchFamily="2" charset="2"/>
        <a:buChar char=""/>
        <a:defRPr sz="1398" kern="1200">
          <a:solidFill>
            <a:schemeClr val="tx1"/>
          </a:solidFill>
          <a:latin typeface="+mn-lt"/>
          <a:ea typeface="+mn-ea"/>
          <a:cs typeface="+mn-cs"/>
        </a:defRPr>
      </a:lvl3pPr>
      <a:lvl4pPr marL="674877" indent="-14207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4pPr>
      <a:lvl5pPr marL="852477" indent="-14207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5pPr>
      <a:lvl6pPr marL="998006" indent="-17759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6pPr>
      <a:lvl7pPr marL="1143441" indent="-17759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7pPr>
      <a:lvl8pPr marL="1265570" indent="-17759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8pPr>
      <a:lvl9pPr marL="1403237" indent="-177599" algn="l" defTabSz="710397" rtl="0" eaLnBrk="1" latinLnBrk="0" hangingPunct="1">
        <a:lnSpc>
          <a:spcPct val="90000"/>
        </a:lnSpc>
        <a:spcBef>
          <a:spcPts val="155"/>
        </a:spcBef>
        <a:spcAft>
          <a:spcPts val="311"/>
        </a:spcAft>
        <a:buClr>
          <a:schemeClr val="tx1"/>
        </a:buClr>
        <a:buFont typeface="Wingdings" pitchFamily="2" charset="2"/>
        <a:buChar char=""/>
        <a:defRPr sz="1243" kern="1200">
          <a:solidFill>
            <a:schemeClr val="tx1"/>
          </a:solidFill>
          <a:latin typeface="+mn-lt"/>
          <a:ea typeface="+mn-ea"/>
          <a:cs typeface="+mn-cs"/>
        </a:defRPr>
      </a:lvl9pPr>
    </p:bodyStyle>
    <p:otherStyle>
      <a:defPPr>
        <a:defRPr lang="en-US"/>
      </a:defPPr>
      <a:lvl1pPr marL="0" algn="l" defTabSz="710397" rtl="0" eaLnBrk="1" latinLnBrk="0" hangingPunct="1">
        <a:defRPr sz="1398" kern="1200">
          <a:solidFill>
            <a:schemeClr val="tx1"/>
          </a:solidFill>
          <a:latin typeface="+mn-lt"/>
          <a:ea typeface="+mn-ea"/>
          <a:cs typeface="+mn-cs"/>
        </a:defRPr>
      </a:lvl1pPr>
      <a:lvl2pPr marL="355199" algn="l" defTabSz="710397" rtl="0" eaLnBrk="1" latinLnBrk="0" hangingPunct="1">
        <a:defRPr sz="1398" kern="1200">
          <a:solidFill>
            <a:schemeClr val="tx1"/>
          </a:solidFill>
          <a:latin typeface="+mn-lt"/>
          <a:ea typeface="+mn-ea"/>
          <a:cs typeface="+mn-cs"/>
        </a:defRPr>
      </a:lvl2pPr>
      <a:lvl3pPr marL="710397" algn="l" defTabSz="710397" rtl="0" eaLnBrk="1" latinLnBrk="0" hangingPunct="1">
        <a:defRPr sz="1398" kern="1200">
          <a:solidFill>
            <a:schemeClr val="tx1"/>
          </a:solidFill>
          <a:latin typeface="+mn-lt"/>
          <a:ea typeface="+mn-ea"/>
          <a:cs typeface="+mn-cs"/>
        </a:defRPr>
      </a:lvl3pPr>
      <a:lvl4pPr marL="1065596" algn="l" defTabSz="710397" rtl="0" eaLnBrk="1" latinLnBrk="0" hangingPunct="1">
        <a:defRPr sz="1398" kern="1200">
          <a:solidFill>
            <a:schemeClr val="tx1"/>
          </a:solidFill>
          <a:latin typeface="+mn-lt"/>
          <a:ea typeface="+mn-ea"/>
          <a:cs typeface="+mn-cs"/>
        </a:defRPr>
      </a:lvl4pPr>
      <a:lvl5pPr marL="1420795" algn="l" defTabSz="710397" rtl="0" eaLnBrk="1" latinLnBrk="0" hangingPunct="1">
        <a:defRPr sz="1398" kern="1200">
          <a:solidFill>
            <a:schemeClr val="tx1"/>
          </a:solidFill>
          <a:latin typeface="+mn-lt"/>
          <a:ea typeface="+mn-ea"/>
          <a:cs typeface="+mn-cs"/>
        </a:defRPr>
      </a:lvl5pPr>
      <a:lvl6pPr marL="1775993" algn="l" defTabSz="710397" rtl="0" eaLnBrk="1" latinLnBrk="0" hangingPunct="1">
        <a:defRPr sz="1398" kern="1200">
          <a:solidFill>
            <a:schemeClr val="tx1"/>
          </a:solidFill>
          <a:latin typeface="+mn-lt"/>
          <a:ea typeface="+mn-ea"/>
          <a:cs typeface="+mn-cs"/>
        </a:defRPr>
      </a:lvl6pPr>
      <a:lvl7pPr marL="2131192" algn="l" defTabSz="710397" rtl="0" eaLnBrk="1" latinLnBrk="0" hangingPunct="1">
        <a:defRPr sz="1398" kern="1200">
          <a:solidFill>
            <a:schemeClr val="tx1"/>
          </a:solidFill>
          <a:latin typeface="+mn-lt"/>
          <a:ea typeface="+mn-ea"/>
          <a:cs typeface="+mn-cs"/>
        </a:defRPr>
      </a:lvl7pPr>
      <a:lvl8pPr marL="2486391" algn="l" defTabSz="710397" rtl="0" eaLnBrk="1" latinLnBrk="0" hangingPunct="1">
        <a:defRPr sz="1398" kern="1200">
          <a:solidFill>
            <a:schemeClr val="tx1"/>
          </a:solidFill>
          <a:latin typeface="+mn-lt"/>
          <a:ea typeface="+mn-ea"/>
          <a:cs typeface="+mn-cs"/>
        </a:defRPr>
      </a:lvl8pPr>
      <a:lvl9pPr marL="2841589" algn="l" defTabSz="710397"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cbi.nlm.nih.gov/pubmed/275245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ncbi.nlm.nih.gov/pubmed/27524540/"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27524540/"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071" y="3797819"/>
            <a:ext cx="7103533" cy="690960"/>
          </a:xfrm>
          <a:solidFill>
            <a:schemeClr val="tx1"/>
          </a:solidFill>
        </p:spPr>
        <p:txBody>
          <a:bodyPr/>
          <a:lstStyle/>
          <a:p>
            <a:endParaRPr lang="en-AU" dirty="0"/>
          </a:p>
        </p:txBody>
      </p:sp>
      <p:sp>
        <p:nvSpPr>
          <p:cNvPr id="4" name="Rectangle 3">
            <a:extLst>
              <a:ext uri="{FF2B5EF4-FFF2-40B4-BE49-F238E27FC236}">
                <a16:creationId xmlns:a16="http://schemas.microsoft.com/office/drawing/2014/main" id="{3E078CB0-5DE0-B49D-BFB7-16C881E8B040}"/>
              </a:ext>
            </a:extLst>
          </p:cNvPr>
          <p:cNvSpPr/>
          <p:nvPr/>
        </p:nvSpPr>
        <p:spPr>
          <a:xfrm>
            <a:off x="-19465" y="1352062"/>
            <a:ext cx="7655096" cy="42608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Rinse </a:t>
            </a:r>
          </a:p>
        </p:txBody>
      </p:sp>
      <p:sp>
        <p:nvSpPr>
          <p:cNvPr id="11" name="Footer Placeholder 10"/>
          <p:cNvSpPr>
            <a:spLocks noGrp="1"/>
          </p:cNvSpPr>
          <p:nvPr>
            <p:ph type="ftr" sz="quarter" idx="11"/>
          </p:nvPr>
        </p:nvSpPr>
        <p:spPr>
          <a:xfrm>
            <a:off x="5680015" y="5327650"/>
            <a:ext cx="1651589" cy="212736"/>
          </a:xfrm>
        </p:spPr>
        <p:txBody>
          <a:bodyPr/>
          <a:lstStyle/>
          <a:p>
            <a:r>
              <a:rPr lang="en-US" dirty="0">
                <a:solidFill>
                  <a:srgbClr val="002060"/>
                </a:solidFill>
              </a:rPr>
              <a:t>Denta-Med(TM) Copyright 2021</a:t>
            </a:r>
          </a:p>
        </p:txBody>
      </p:sp>
      <p:sp>
        <p:nvSpPr>
          <p:cNvPr id="12" name="TextBox 11">
            <a:extLst>
              <a:ext uri="{FF2B5EF4-FFF2-40B4-BE49-F238E27FC236}">
                <a16:creationId xmlns:a16="http://schemas.microsoft.com/office/drawing/2014/main" id="{0E583400-F917-F6E8-8E28-E943E2D8EE2D}"/>
              </a:ext>
            </a:extLst>
          </p:cNvPr>
          <p:cNvSpPr txBox="1"/>
          <p:nvPr/>
        </p:nvSpPr>
        <p:spPr>
          <a:xfrm>
            <a:off x="2958700" y="304509"/>
            <a:ext cx="3653115" cy="646331"/>
          </a:xfrm>
          <a:prstGeom prst="rect">
            <a:avLst/>
          </a:prstGeom>
          <a:noFill/>
        </p:spPr>
        <p:txBody>
          <a:bodyPr wrap="square" rtlCol="0">
            <a:spAutoFit/>
          </a:bodyPr>
          <a:lstStyle/>
          <a:p>
            <a:r>
              <a:rPr lang="en-AU" sz="1800" b="1" dirty="0">
                <a:solidFill>
                  <a:srgbClr val="002060"/>
                </a:solidFill>
                <a:latin typeface="Optima LT Pro" panose="020B0802050508020304" pitchFamily="34" charset="0"/>
              </a:rPr>
              <a:t>Directions for use in situations of Acid Reflux / pH enamel erosion </a:t>
            </a:r>
          </a:p>
        </p:txBody>
      </p:sp>
      <p:pic>
        <p:nvPicPr>
          <p:cNvPr id="18" name="Picture 17" descr="Logo, company name&#10;&#10;Description automatically generated">
            <a:extLst>
              <a:ext uri="{FF2B5EF4-FFF2-40B4-BE49-F238E27FC236}">
                <a16:creationId xmlns:a16="http://schemas.microsoft.com/office/drawing/2014/main" id="{BE6DEF92-D3C0-CF00-E589-C30678F34F7B}"/>
              </a:ext>
            </a:extLst>
          </p:cNvPr>
          <p:cNvPicPr>
            <a:picLocks noChangeAspect="1"/>
          </p:cNvPicPr>
          <p:nvPr/>
        </p:nvPicPr>
        <p:blipFill>
          <a:blip r:embed="rId3"/>
          <a:stretch>
            <a:fillRect/>
          </a:stretch>
        </p:blipFill>
        <p:spPr>
          <a:xfrm>
            <a:off x="692099" y="-189371"/>
            <a:ext cx="1423721" cy="1423721"/>
          </a:xfrm>
          <a:prstGeom prst="rect">
            <a:avLst/>
          </a:prstGeom>
        </p:spPr>
      </p:pic>
      <p:pic>
        <p:nvPicPr>
          <p:cNvPr id="6" name="Picture 5" descr="A bottle of mouthwash next to toothbrushes&#10;&#10;Description automatically generated">
            <a:extLst>
              <a:ext uri="{FF2B5EF4-FFF2-40B4-BE49-F238E27FC236}">
                <a16:creationId xmlns:a16="http://schemas.microsoft.com/office/drawing/2014/main" id="{E579B2BD-F8CA-70BA-BEEE-B84E2E728724}"/>
              </a:ext>
            </a:extLst>
          </p:cNvPr>
          <p:cNvPicPr>
            <a:picLocks noChangeAspect="1"/>
          </p:cNvPicPr>
          <p:nvPr/>
        </p:nvPicPr>
        <p:blipFill>
          <a:blip r:embed="rId4"/>
          <a:stretch>
            <a:fillRect/>
          </a:stretch>
        </p:blipFill>
        <p:spPr>
          <a:xfrm>
            <a:off x="312615" y="1090953"/>
            <a:ext cx="2112281" cy="2496635"/>
          </a:xfrm>
          <a:prstGeom prst="rect">
            <a:avLst/>
          </a:prstGeom>
        </p:spPr>
      </p:pic>
      <p:pic>
        <p:nvPicPr>
          <p:cNvPr id="13" name="Picture 12" descr="A hand holding a toothbrush and tube of toothpaste&#10;&#10;Description automatically generated">
            <a:extLst>
              <a:ext uri="{FF2B5EF4-FFF2-40B4-BE49-F238E27FC236}">
                <a16:creationId xmlns:a16="http://schemas.microsoft.com/office/drawing/2014/main" id="{0C94A6FB-9B04-D729-E083-FFAFA58C38F1}"/>
              </a:ext>
            </a:extLst>
          </p:cNvPr>
          <p:cNvPicPr>
            <a:picLocks noChangeAspect="1"/>
          </p:cNvPicPr>
          <p:nvPr/>
        </p:nvPicPr>
        <p:blipFill>
          <a:blip r:embed="rId5"/>
          <a:stretch>
            <a:fillRect/>
          </a:stretch>
        </p:blipFill>
        <p:spPr>
          <a:xfrm>
            <a:off x="2737511" y="1097121"/>
            <a:ext cx="2112281" cy="2506087"/>
          </a:xfrm>
          <a:prstGeom prst="rect">
            <a:avLst/>
          </a:prstGeom>
        </p:spPr>
      </p:pic>
      <p:pic>
        <p:nvPicPr>
          <p:cNvPr id="17" name="Picture 16" descr="A shelf with bottles and a plant&#10;&#10;Description automatically generated">
            <a:extLst>
              <a:ext uri="{FF2B5EF4-FFF2-40B4-BE49-F238E27FC236}">
                <a16:creationId xmlns:a16="http://schemas.microsoft.com/office/drawing/2014/main" id="{A04F5B5B-2056-FBEF-3405-275B24EC5E50}"/>
              </a:ext>
            </a:extLst>
          </p:cNvPr>
          <p:cNvPicPr>
            <a:picLocks noChangeAspect="1"/>
          </p:cNvPicPr>
          <p:nvPr/>
        </p:nvPicPr>
        <p:blipFill>
          <a:blip r:embed="rId6"/>
          <a:stretch>
            <a:fillRect/>
          </a:stretch>
        </p:blipFill>
        <p:spPr>
          <a:xfrm>
            <a:off x="5077863" y="1097131"/>
            <a:ext cx="2160416" cy="2600076"/>
          </a:xfrm>
          <a:prstGeom prst="rect">
            <a:avLst/>
          </a:prstGeom>
        </p:spPr>
      </p:pic>
      <p:sp>
        <p:nvSpPr>
          <p:cNvPr id="19" name="Oval 18">
            <a:extLst>
              <a:ext uri="{FF2B5EF4-FFF2-40B4-BE49-F238E27FC236}">
                <a16:creationId xmlns:a16="http://schemas.microsoft.com/office/drawing/2014/main" id="{214187BF-CB80-D14D-A057-31C50B620A0D}"/>
              </a:ext>
            </a:extLst>
          </p:cNvPr>
          <p:cNvSpPr/>
          <p:nvPr/>
        </p:nvSpPr>
        <p:spPr>
          <a:xfrm>
            <a:off x="1148933" y="3586822"/>
            <a:ext cx="320359" cy="247841"/>
          </a:xfrm>
          <a:prstGeom prst="ellipse">
            <a:avLst/>
          </a:prstGeom>
          <a:solidFill>
            <a:srgbClr val="33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latin typeface="Tahoma" panose="020B0604030504040204" pitchFamily="34" charset="0"/>
                <a:ea typeface="Tahoma" panose="020B0604030504040204" pitchFamily="34" charset="0"/>
                <a:cs typeface="Tahoma" panose="020B0604030504040204" pitchFamily="34" charset="0"/>
              </a:rPr>
              <a:t>1</a:t>
            </a:r>
          </a:p>
        </p:txBody>
      </p:sp>
      <p:sp>
        <p:nvSpPr>
          <p:cNvPr id="21" name="Oval 20">
            <a:extLst>
              <a:ext uri="{FF2B5EF4-FFF2-40B4-BE49-F238E27FC236}">
                <a16:creationId xmlns:a16="http://schemas.microsoft.com/office/drawing/2014/main" id="{0599B24E-D9D5-35F2-7FA8-F1D3BF7C3BD1}"/>
              </a:ext>
            </a:extLst>
          </p:cNvPr>
          <p:cNvSpPr/>
          <p:nvPr/>
        </p:nvSpPr>
        <p:spPr>
          <a:xfrm>
            <a:off x="3540620" y="3610268"/>
            <a:ext cx="320359" cy="263314"/>
          </a:xfrm>
          <a:prstGeom prst="ellipse">
            <a:avLst/>
          </a:prstGeom>
          <a:solidFill>
            <a:srgbClr val="33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latin typeface="Tahoma" panose="020B0604030504040204" pitchFamily="34" charset="0"/>
                <a:ea typeface="Tahoma" panose="020B0604030504040204" pitchFamily="34" charset="0"/>
                <a:cs typeface="Tahoma" panose="020B0604030504040204" pitchFamily="34" charset="0"/>
              </a:rPr>
              <a:t>2</a:t>
            </a:r>
          </a:p>
        </p:txBody>
      </p:sp>
      <p:sp>
        <p:nvSpPr>
          <p:cNvPr id="22" name="Oval 21">
            <a:extLst>
              <a:ext uri="{FF2B5EF4-FFF2-40B4-BE49-F238E27FC236}">
                <a16:creationId xmlns:a16="http://schemas.microsoft.com/office/drawing/2014/main" id="{E4CB651C-8FF8-36DC-BC25-0C35056E89F5}"/>
              </a:ext>
            </a:extLst>
          </p:cNvPr>
          <p:cNvSpPr/>
          <p:nvPr/>
        </p:nvSpPr>
        <p:spPr>
          <a:xfrm>
            <a:off x="5955126" y="3587968"/>
            <a:ext cx="320359" cy="247842"/>
          </a:xfrm>
          <a:prstGeom prst="ellipse">
            <a:avLst/>
          </a:prstGeom>
          <a:solidFill>
            <a:srgbClr val="33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latin typeface="Tahoma" panose="020B0604030504040204" pitchFamily="34" charset="0"/>
                <a:ea typeface="Tahoma" panose="020B0604030504040204" pitchFamily="34" charset="0"/>
                <a:cs typeface="Tahoma" panose="020B0604030504040204" pitchFamily="34" charset="0"/>
              </a:rPr>
              <a:t>3</a:t>
            </a:r>
          </a:p>
        </p:txBody>
      </p:sp>
      <p:sp>
        <p:nvSpPr>
          <p:cNvPr id="25" name="TextBox 24">
            <a:extLst>
              <a:ext uri="{FF2B5EF4-FFF2-40B4-BE49-F238E27FC236}">
                <a16:creationId xmlns:a16="http://schemas.microsoft.com/office/drawing/2014/main" id="{2759B658-9699-3B7F-19AF-C97115FBA65B}"/>
              </a:ext>
            </a:extLst>
          </p:cNvPr>
          <p:cNvSpPr txBox="1"/>
          <p:nvPr/>
        </p:nvSpPr>
        <p:spPr>
          <a:xfrm>
            <a:off x="331407" y="3808498"/>
            <a:ext cx="1887749" cy="1200329"/>
          </a:xfrm>
          <a:prstGeom prst="rect">
            <a:avLst/>
          </a:prstGeom>
          <a:noFill/>
        </p:spPr>
        <p:txBody>
          <a:bodyPr wrap="square" rtlCol="0">
            <a:spAutoFit/>
          </a:bodyPr>
          <a:lstStyle/>
          <a:p>
            <a:r>
              <a:rPr lang="en-AU" sz="900" dirty="0">
                <a:solidFill>
                  <a:srgbClr val="001E70"/>
                </a:solidFill>
                <a:latin typeface="Tahoma" panose="020B0604030504040204" pitchFamily="34" charset="0"/>
                <a:ea typeface="Tahoma" panose="020B0604030504040204" pitchFamily="34" charset="0"/>
                <a:cs typeface="Tahoma" panose="020B0604030504040204" pitchFamily="34" charset="0"/>
              </a:rPr>
              <a:t>Rinse with 1 - 2 caps of Denta-Med pH Neutralising Mouthwash </a:t>
            </a:r>
            <a:r>
              <a:rPr lang="en-AU" sz="900" b="1" dirty="0">
                <a:solidFill>
                  <a:srgbClr val="001E70"/>
                </a:solidFill>
                <a:latin typeface="Tahoma" panose="020B0604030504040204" pitchFamily="34" charset="0"/>
                <a:ea typeface="Tahoma" panose="020B0604030504040204" pitchFamily="34" charset="0"/>
                <a:cs typeface="Tahoma" panose="020B0604030504040204" pitchFamily="34" charset="0"/>
              </a:rPr>
              <a:t>BEFORE</a:t>
            </a:r>
            <a:r>
              <a:rPr lang="en-AU" sz="900" dirty="0">
                <a:solidFill>
                  <a:srgbClr val="001E70"/>
                </a:solidFill>
                <a:latin typeface="Tahoma" panose="020B0604030504040204" pitchFamily="34" charset="0"/>
                <a:ea typeface="Tahoma" panose="020B0604030504040204" pitchFamily="34" charset="0"/>
                <a:cs typeface="Tahoma" panose="020B0604030504040204" pitchFamily="34" charset="0"/>
              </a:rPr>
              <a:t> brushing teeth or flossing </a:t>
            </a:r>
          </a:p>
          <a:p>
            <a:endParaRPr lang="en-AU" sz="900" dirty="0">
              <a:solidFill>
                <a:srgbClr val="001E70"/>
              </a:solidFill>
              <a:latin typeface="Tahoma" panose="020B0604030504040204" pitchFamily="34" charset="0"/>
              <a:ea typeface="Tahoma" panose="020B0604030504040204" pitchFamily="34" charset="0"/>
              <a:cs typeface="Tahoma" panose="020B0604030504040204" pitchFamily="34" charset="0"/>
            </a:endParaRPr>
          </a:p>
          <a:p>
            <a:r>
              <a:rPr lang="en-AU" sz="900" i="1" dirty="0">
                <a:solidFill>
                  <a:srgbClr val="001E70"/>
                </a:solidFill>
                <a:latin typeface="Tahoma" panose="020B0604030504040204" pitchFamily="34" charset="0"/>
                <a:ea typeface="Tahoma" panose="020B0604030504040204" pitchFamily="34" charset="0"/>
                <a:cs typeface="Tahoma" panose="020B0604030504040204" pitchFamily="34" charset="0"/>
              </a:rPr>
              <a:t>Buffering pH, preparing the mouths pH to as close to neutral as possible  </a:t>
            </a:r>
          </a:p>
        </p:txBody>
      </p:sp>
      <p:sp>
        <p:nvSpPr>
          <p:cNvPr id="26" name="TextBox 25">
            <a:extLst>
              <a:ext uri="{FF2B5EF4-FFF2-40B4-BE49-F238E27FC236}">
                <a16:creationId xmlns:a16="http://schemas.microsoft.com/office/drawing/2014/main" id="{DCBB4A3F-A074-E364-DCCA-6AEE05833644}"/>
              </a:ext>
            </a:extLst>
          </p:cNvPr>
          <p:cNvSpPr txBox="1"/>
          <p:nvPr/>
        </p:nvSpPr>
        <p:spPr>
          <a:xfrm>
            <a:off x="2544502" y="3841100"/>
            <a:ext cx="2667578" cy="1754326"/>
          </a:xfrm>
          <a:prstGeom prst="rect">
            <a:avLst/>
          </a:prstGeom>
          <a:noFill/>
        </p:spPr>
        <p:txBody>
          <a:bodyPr wrap="square" rtlCol="0">
            <a:spAutoFit/>
          </a:bodyPr>
          <a:lstStyle/>
          <a:p>
            <a:r>
              <a:rPr lang="en-AU" sz="900" dirty="0">
                <a:solidFill>
                  <a:srgbClr val="001E70"/>
                </a:solidFill>
                <a:latin typeface="Tahoma" panose="020B0604030504040204" pitchFamily="34" charset="0"/>
                <a:ea typeface="Tahoma" panose="020B0604030504040204" pitchFamily="34" charset="0"/>
                <a:cs typeface="Tahoma" panose="020B0604030504040204" pitchFamily="34" charset="0"/>
              </a:rPr>
              <a:t>Brush teeth with Denta-Med Dry Mouth Gel for 2 minutes.</a:t>
            </a:r>
          </a:p>
          <a:p>
            <a:r>
              <a:rPr lang="en-AU" sz="900" i="1" dirty="0">
                <a:solidFill>
                  <a:srgbClr val="001E70"/>
                </a:solidFill>
                <a:latin typeface="Tahoma" panose="020B0604030504040204" pitchFamily="34" charset="0"/>
                <a:ea typeface="Tahoma" panose="020B0604030504040204" pitchFamily="34" charset="0"/>
                <a:cs typeface="Tahoma" panose="020B0604030504040204" pitchFamily="34" charset="0"/>
              </a:rPr>
              <a:t>Brushing for 2 minutes to allow the Sodium Fluoride 1,000ppm to uptake. Denta-Med Dry Mouth Gel formulation also contains Zinc Chloride, CPC, Prop. Chitin</a:t>
            </a:r>
          </a:p>
          <a:p>
            <a:endParaRPr lang="en-AU" sz="400" i="1" dirty="0">
              <a:highlight>
                <a:srgbClr val="008000"/>
              </a:highlight>
              <a:latin typeface="Tahoma" panose="020B0604030504040204" pitchFamily="34" charset="0"/>
              <a:ea typeface="Tahoma" panose="020B0604030504040204" pitchFamily="34" charset="0"/>
              <a:cs typeface="Tahoma" panose="020B0604030504040204" pitchFamily="34" charset="0"/>
            </a:endParaRPr>
          </a:p>
          <a:p>
            <a:r>
              <a:rPr lang="en-AU" sz="800" i="1" dirty="0">
                <a:highlight>
                  <a:srgbClr val="008000"/>
                </a:highlight>
                <a:latin typeface="Tahoma" panose="020B0604030504040204" pitchFamily="34" charset="0"/>
                <a:ea typeface="Tahoma" panose="020B0604030504040204" pitchFamily="34" charset="0"/>
                <a:cs typeface="Tahoma" panose="020B0604030504040204" pitchFamily="34" charset="0"/>
              </a:rPr>
              <a:t>Toothpaste containing both fluoride and zinc has been proven to be more effective in preventing dentine demineralization and promoting remineralization, when compared to those containing fluoride alone  </a:t>
            </a:r>
          </a:p>
          <a:p>
            <a:r>
              <a:rPr lang="en-AU" sz="600" i="1" dirty="0">
                <a:solidFill>
                  <a:srgbClr val="0033CC"/>
                </a:solidFill>
                <a:latin typeface="Tahoma" panose="020B0604030504040204" pitchFamily="34" charset="0"/>
                <a:ea typeface="Tahoma" panose="020B0604030504040204" pitchFamily="34" charset="0"/>
                <a:cs typeface="Tahoma" panose="020B0604030504040204" pitchFamily="34" charset="0"/>
              </a:rPr>
              <a:t>(Ref; </a:t>
            </a:r>
            <a:r>
              <a:rPr lang="en-AU" sz="600" u="sng" dirty="0">
                <a:solidFill>
                  <a:srgbClr val="0033CC"/>
                </a:solidFill>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Zinc: A precious trace element for oral health </a:t>
            </a:r>
            <a:r>
              <a:rPr lang="en-AU" sz="600" u="sng" dirty="0" err="1">
                <a:solidFill>
                  <a:srgbClr val="0033CC"/>
                </a:solidFill>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care?</a:t>
            </a:r>
            <a:r>
              <a:rPr lang="en-AU" sz="600" u="sng" dirty="0" err="1">
                <a:solidFill>
                  <a:srgbClr val="0033CC"/>
                </a:solidFill>
                <a:latin typeface="Tahoma" panose="020B0604030504040204" pitchFamily="34" charset="0"/>
                <a:ea typeface="Tahoma" panose="020B0604030504040204" pitchFamily="34" charset="0"/>
                <a:cs typeface="Tahoma" panose="020B0604030504040204" pitchFamily="34" charset="0"/>
              </a:rPr>
              <a:t>Fatima</a:t>
            </a:r>
            <a:r>
              <a:rPr lang="en-AU" sz="600" u="sng"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AU" sz="600" dirty="0">
                <a:solidFill>
                  <a:srgbClr val="0033CC"/>
                </a:solidFill>
                <a:latin typeface="Tahoma" panose="020B0604030504040204" pitchFamily="34" charset="0"/>
                <a:ea typeface="Tahoma" panose="020B0604030504040204" pitchFamily="34" charset="0"/>
                <a:cs typeface="Tahoma" panose="020B0604030504040204" pitchFamily="34" charset="0"/>
              </a:rPr>
              <a:t>T, Haji Abdul Rahim ZB, Lin CW, Qamar Z J Pak Med Assoc. 2016 Aug; 66(8):1019-23.)</a:t>
            </a:r>
          </a:p>
        </p:txBody>
      </p:sp>
      <p:sp>
        <p:nvSpPr>
          <p:cNvPr id="27" name="TextBox 26">
            <a:extLst>
              <a:ext uri="{FF2B5EF4-FFF2-40B4-BE49-F238E27FC236}">
                <a16:creationId xmlns:a16="http://schemas.microsoft.com/office/drawing/2014/main" id="{3E409FAD-5713-98C7-200B-EAD3B7E15857}"/>
              </a:ext>
            </a:extLst>
          </p:cNvPr>
          <p:cNvSpPr txBox="1"/>
          <p:nvPr/>
        </p:nvSpPr>
        <p:spPr>
          <a:xfrm>
            <a:off x="5293009" y="3835810"/>
            <a:ext cx="2228322" cy="923330"/>
          </a:xfrm>
          <a:prstGeom prst="rect">
            <a:avLst/>
          </a:prstGeom>
          <a:noFill/>
        </p:spPr>
        <p:txBody>
          <a:bodyPr wrap="square" rtlCol="0">
            <a:spAutoFit/>
          </a:bodyPr>
          <a:lstStyle/>
          <a:p>
            <a:r>
              <a:rPr lang="en-AU" sz="900" dirty="0">
                <a:solidFill>
                  <a:srgbClr val="001E70"/>
                </a:solidFill>
                <a:latin typeface="Tahoma" panose="020B0604030504040204" pitchFamily="34" charset="0"/>
                <a:ea typeface="Tahoma" panose="020B0604030504040204" pitchFamily="34" charset="0"/>
                <a:cs typeface="Tahoma" panose="020B0604030504040204" pitchFamily="34" charset="0"/>
              </a:rPr>
              <a:t>Rinse with 1 - 2 caps of Denta-Med Moisturising Mouthwash after brushing teeth or as required throughout the day </a:t>
            </a:r>
          </a:p>
          <a:p>
            <a:endParaRPr lang="en-AU" sz="900" dirty="0">
              <a:solidFill>
                <a:srgbClr val="001E70"/>
              </a:solidFill>
              <a:latin typeface="Tahoma" panose="020B0604030504040204" pitchFamily="34" charset="0"/>
              <a:ea typeface="Tahoma" panose="020B0604030504040204" pitchFamily="34" charset="0"/>
              <a:cs typeface="Tahoma" panose="020B0604030504040204" pitchFamily="34" charset="0"/>
            </a:endParaRPr>
          </a:p>
          <a:p>
            <a:r>
              <a:rPr lang="en-AU" sz="900" i="1" dirty="0">
                <a:solidFill>
                  <a:srgbClr val="001E70"/>
                </a:solidFill>
                <a:latin typeface="Tahoma" panose="020B0604030504040204" pitchFamily="34" charset="0"/>
                <a:ea typeface="Tahoma" panose="020B0604030504040204" pitchFamily="34" charset="0"/>
                <a:cs typeface="Tahoma" panose="020B0604030504040204" pitchFamily="34" charset="0"/>
              </a:rPr>
              <a:t>Enriched with all-natural Malic Acid, Prop. Chitin, hint of lemon myrtle</a:t>
            </a:r>
          </a:p>
        </p:txBody>
      </p:sp>
    </p:spTree>
    <p:extLst>
      <p:ext uri="{BB962C8B-B14F-4D97-AF65-F5344CB8AC3E}">
        <p14:creationId xmlns:p14="http://schemas.microsoft.com/office/powerpoint/2010/main" val="241391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2AF74-AF4B-8DF0-7679-E09AEF29AD73}"/>
              </a:ext>
            </a:extLst>
          </p:cNvPr>
          <p:cNvSpPr txBox="1"/>
          <p:nvPr/>
        </p:nvSpPr>
        <p:spPr>
          <a:xfrm>
            <a:off x="265142" y="536908"/>
            <a:ext cx="5018760" cy="432370"/>
          </a:xfrm>
          <a:prstGeom prst="rect">
            <a:avLst/>
          </a:prstGeom>
        </p:spPr>
        <p:txBody>
          <a:bodyPr vert="horz" lIns="56698" tIns="28349" rIns="56698" bIns="28349" rtlCol="0" anchor="t">
            <a:noAutofit/>
          </a:bodyPr>
          <a:lstStyle/>
          <a:p>
            <a:pPr>
              <a:lnSpc>
                <a:spcPct val="90000"/>
              </a:lnSpc>
              <a:spcAft>
                <a:spcPts val="372"/>
              </a:spcAft>
            </a:pPr>
            <a:r>
              <a:rPr lang="en-US" sz="2728" dirty="0">
                <a:solidFill>
                  <a:srgbClr val="001E70"/>
                </a:solidFill>
              </a:rPr>
              <a:t>Testimonials</a:t>
            </a:r>
          </a:p>
          <a:p>
            <a:pPr>
              <a:lnSpc>
                <a:spcPct val="90000"/>
              </a:lnSpc>
              <a:spcAft>
                <a:spcPts val="372"/>
              </a:spcAft>
            </a:pPr>
            <a:endParaRPr lang="en-US" sz="2728" b="1" dirty="0"/>
          </a:p>
        </p:txBody>
      </p:sp>
      <p:pic>
        <p:nvPicPr>
          <p:cNvPr id="2" name="Picture 1">
            <a:extLst>
              <a:ext uri="{FF2B5EF4-FFF2-40B4-BE49-F238E27FC236}">
                <a16:creationId xmlns:a16="http://schemas.microsoft.com/office/drawing/2014/main" id="{5826EA74-50D5-ECB1-D5AA-3F8D92DADA22}"/>
              </a:ext>
            </a:extLst>
          </p:cNvPr>
          <p:cNvPicPr>
            <a:picLocks noChangeAspect="1"/>
          </p:cNvPicPr>
          <p:nvPr/>
        </p:nvPicPr>
        <p:blipFill rotWithShape="1">
          <a:blip r:embed="rId2"/>
          <a:srcRect l="8004" r="10581" b="2"/>
          <a:stretch/>
        </p:blipFill>
        <p:spPr>
          <a:xfrm>
            <a:off x="3206982" y="79855"/>
            <a:ext cx="618109" cy="757295"/>
          </a:xfrm>
          <a:prstGeom prst="rect">
            <a:avLst/>
          </a:prstGeom>
        </p:spPr>
      </p:pic>
      <p:sp>
        <p:nvSpPr>
          <p:cNvPr id="5" name="Content Placeholder 4">
            <a:extLst>
              <a:ext uri="{FF2B5EF4-FFF2-40B4-BE49-F238E27FC236}">
                <a16:creationId xmlns:a16="http://schemas.microsoft.com/office/drawing/2014/main" id="{3F8A7056-AE7C-9159-6C13-A3B04DCBCFC9}"/>
              </a:ext>
            </a:extLst>
          </p:cNvPr>
          <p:cNvSpPr>
            <a:spLocks noGrp="1"/>
          </p:cNvSpPr>
          <p:nvPr>
            <p:ph sz="half" idx="1"/>
          </p:nvPr>
        </p:nvSpPr>
        <p:spPr>
          <a:xfrm>
            <a:off x="147518" y="969022"/>
            <a:ext cx="3212862" cy="3389605"/>
          </a:xfrm>
        </p:spPr>
        <p:txBody>
          <a:bodyPr>
            <a:noAutofit/>
          </a:bodyPr>
          <a:lstStyle/>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“I use it before going to bed and Wow! The next morning no more</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morning breath… the white film on my tongue is markedly reduced.</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My gums no longer bleed” </a:t>
            </a:r>
            <a:r>
              <a:rPr lang="en-US" sz="900" b="1" dirty="0">
                <a:solidFill>
                  <a:srgbClr val="002060"/>
                </a:solidFill>
                <a:ea typeface="MS Mincho" panose="02020609040205080304" pitchFamily="49" charset="-128"/>
                <a:cs typeface="MyriadPro-Bold" panose="020B0703030403020204" pitchFamily="34" charset="0"/>
              </a:rPr>
              <a:t>SN, ACT</a:t>
            </a:r>
            <a:endParaRPr lang="en-AU" sz="900" b="1" dirty="0">
              <a:solidFill>
                <a:srgbClr val="002060"/>
              </a:solidFill>
              <a:ea typeface="MS Mincho" panose="02020609040205080304" pitchFamily="49" charset="-128"/>
              <a:cs typeface="Times New Roman" panose="02020603050405020304" pitchFamily="18" charset="0"/>
            </a:endParaRPr>
          </a:p>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 no matter how much I brushed and flossed … he still said I had bad</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breath. Denta-Med Gel has saved my social life.</a:t>
            </a:r>
            <a:r>
              <a:rPr lang="en-AU" sz="900" dirty="0">
                <a:solidFill>
                  <a:srgbClr val="002060"/>
                </a:solidFill>
                <a:ea typeface="MS Mincho" panose="02020609040205080304" pitchFamily="49" charset="-128"/>
                <a:cs typeface="Times New Roman" panose="02020603050405020304" pitchFamily="18" charset="0"/>
              </a:rPr>
              <a:t> </a:t>
            </a:r>
            <a:endParaRPr lang="en-US" sz="900" dirty="0">
              <a:solidFill>
                <a:srgbClr val="002060"/>
              </a:solidFill>
              <a:ea typeface="MS Mincho" panose="02020609040205080304" pitchFamily="49" charset="-128"/>
              <a:cs typeface="MyriadPro-Bold" panose="020B0703030403020204" pitchFamily="34" charset="0"/>
            </a:endParaRPr>
          </a:p>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“I got metatastic melanoma around the lymph glands in my neck…my tongue is overly sensitive and prickly, my mouth gets yucky and my</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whole mouth condition (despite following every single rule I have been</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given – bicarb mouth washes, [brand deleted], fluoride trays etc. etc.) is</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very poor. My post cancer dentist gave me some Denta-Med Gel, a year</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ago and OMG this has made such a difference. Denta-Med Gel has been</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a life saver to my sleep.” </a:t>
            </a:r>
            <a:r>
              <a:rPr lang="en-US" sz="900" b="1" dirty="0">
                <a:solidFill>
                  <a:srgbClr val="002060"/>
                </a:solidFill>
                <a:ea typeface="MS Mincho" panose="02020609040205080304" pitchFamily="49" charset="-128"/>
                <a:cs typeface="MyriadPro-Bold" panose="020B0703030403020204" pitchFamily="34" charset="0"/>
              </a:rPr>
              <a:t>N.L, NSW</a:t>
            </a:r>
          </a:p>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“I know it sounds corny, but Denta-Med Gel has made such a difference</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to my quality of life. My teeth feel better, my tongue hurts less, my breath isn’t stinky, and</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I can sleep.”</a:t>
            </a:r>
            <a:endParaRPr lang="en-AU" sz="900" dirty="0">
              <a:solidFill>
                <a:srgbClr val="002060"/>
              </a:solidFill>
              <a:ea typeface="MS Mincho" panose="02020609040205080304" pitchFamily="49" charset="-128"/>
              <a:cs typeface="Times New Roman" panose="02020603050405020304" pitchFamily="18" charset="0"/>
            </a:endParaRPr>
          </a:p>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“I can’t remember the last time I had an ulcer, and it protected my</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gums through my last two pregnancies…when gums soften with an</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increased level of hormones.” </a:t>
            </a:r>
            <a:r>
              <a:rPr lang="en-US" sz="900" b="1" dirty="0">
                <a:solidFill>
                  <a:srgbClr val="002060"/>
                </a:solidFill>
                <a:ea typeface="MS Mincho" panose="02020609040205080304" pitchFamily="49" charset="-128"/>
                <a:cs typeface="MyriadPro-Bold" panose="020B0703030403020204" pitchFamily="34" charset="0"/>
              </a:rPr>
              <a:t>ED, Vic</a:t>
            </a:r>
            <a:endParaRPr lang="en-US" sz="900" dirty="0">
              <a:solidFill>
                <a:srgbClr val="002060"/>
              </a:solidFill>
              <a:ea typeface="MS Mincho" panose="02020609040205080304" pitchFamily="49" charset="-128"/>
              <a:cs typeface="MyriadPro-Bold" panose="020B0703030403020204" pitchFamily="34" charset="0"/>
            </a:endParaRPr>
          </a:p>
          <a:p>
            <a:pPr marL="0" indent="0">
              <a:spcAft>
                <a:spcPts val="620"/>
              </a:spcAft>
              <a:buNone/>
            </a:pPr>
            <a:r>
              <a:rPr lang="en-US" sz="900" dirty="0">
                <a:solidFill>
                  <a:srgbClr val="002060"/>
                </a:solidFill>
                <a:ea typeface="MS Mincho" panose="02020609040205080304" pitchFamily="49" charset="-128"/>
                <a:cs typeface="MyriadPro-Bold" panose="020B0703030403020204" pitchFamily="34" charset="0"/>
              </a:rPr>
              <a:t>I had huge problems with sensitivity in my mouth following radiation</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treatment. This is now resolved using your oral gel. After applying the</a:t>
            </a:r>
            <a:r>
              <a:rPr lang="en-AU" sz="900" dirty="0">
                <a:solidFill>
                  <a:srgbClr val="002060"/>
                </a:solidFill>
                <a:ea typeface="MS Mincho" panose="02020609040205080304" pitchFamily="49" charset="-128"/>
                <a:cs typeface="Times New Roman" panose="02020603050405020304" pitchFamily="18" charset="0"/>
              </a:rPr>
              <a:t> </a:t>
            </a:r>
            <a:r>
              <a:rPr lang="en-US" sz="900" dirty="0">
                <a:solidFill>
                  <a:srgbClr val="002060"/>
                </a:solidFill>
                <a:ea typeface="MS Mincho" panose="02020609040205080304" pitchFamily="49" charset="-128"/>
                <a:cs typeface="MyriadPro-Bold" panose="020B0703030403020204" pitchFamily="34" charset="0"/>
              </a:rPr>
              <a:t>Denta-Med gel, I was amazed at the almost immediate benefit.</a:t>
            </a:r>
            <a:r>
              <a:rPr lang="en-AU" sz="900" dirty="0">
                <a:solidFill>
                  <a:srgbClr val="002060"/>
                </a:solidFill>
                <a:ea typeface="MS Mincho" panose="02020609040205080304" pitchFamily="49" charset="-128"/>
                <a:cs typeface="Times New Roman" panose="02020603050405020304" pitchFamily="18" charset="0"/>
              </a:rPr>
              <a:t> </a:t>
            </a:r>
            <a:r>
              <a:rPr lang="en-US" sz="900" b="1" dirty="0">
                <a:solidFill>
                  <a:srgbClr val="002060"/>
                </a:solidFill>
                <a:ea typeface="MS Mincho" panose="02020609040205080304" pitchFamily="49" charset="-128"/>
                <a:cs typeface="MyriadPro-Bold" panose="020B0703030403020204" pitchFamily="34" charset="0"/>
              </a:rPr>
              <a:t>AM. B, WA</a:t>
            </a:r>
            <a:endParaRPr lang="en-AU" sz="900" b="1" dirty="0">
              <a:solidFill>
                <a:srgbClr val="002060"/>
              </a:solidFill>
              <a:ea typeface="MS Mincho" panose="02020609040205080304" pitchFamily="49" charset="-128"/>
              <a:cs typeface="Times New Roman" panose="02020603050405020304" pitchFamily="18" charset="0"/>
            </a:endParaRPr>
          </a:p>
          <a:p>
            <a:pPr marL="0" indent="0">
              <a:buNone/>
            </a:pPr>
            <a:endParaRPr lang="en-US" sz="744" dirty="0"/>
          </a:p>
        </p:txBody>
      </p:sp>
      <p:sp>
        <p:nvSpPr>
          <p:cNvPr id="6" name="Content Placeholder 5">
            <a:extLst>
              <a:ext uri="{FF2B5EF4-FFF2-40B4-BE49-F238E27FC236}">
                <a16:creationId xmlns:a16="http://schemas.microsoft.com/office/drawing/2014/main" id="{67045D9F-EB35-9AC2-3B9D-A46B0540732E}"/>
              </a:ext>
            </a:extLst>
          </p:cNvPr>
          <p:cNvSpPr>
            <a:spLocks noGrp="1"/>
          </p:cNvSpPr>
          <p:nvPr>
            <p:ph sz="half" idx="2"/>
          </p:nvPr>
        </p:nvSpPr>
        <p:spPr>
          <a:xfrm>
            <a:off x="3968617" y="271906"/>
            <a:ext cx="3178286" cy="4518836"/>
          </a:xfrm>
        </p:spPr>
        <p:txBody>
          <a:bodyPr>
            <a:normAutofit fontScale="70000" lnSpcReduction="20000"/>
          </a:bodyPr>
          <a:lstStyle/>
          <a:p>
            <a:pPr marL="0" indent="0">
              <a:buNone/>
            </a:pPr>
            <a:endParaRPr lang="en-US" sz="744" i="1" dirty="0">
              <a:solidFill>
                <a:srgbClr val="002060"/>
              </a:solidFill>
              <a:ea typeface="MS Mincho" panose="02020609040205080304" pitchFamily="49" charset="-128"/>
              <a:cs typeface="MyriadPro-Bold" panose="020B0703030403020204" pitchFamily="34" charset="0"/>
            </a:endParaRPr>
          </a:p>
          <a:p>
            <a:pPr marL="0" indent="0">
              <a:buNone/>
            </a:pPr>
            <a:endParaRPr lang="en-US" sz="1400" i="1" dirty="0">
              <a:solidFill>
                <a:srgbClr val="002060"/>
              </a:solidFill>
              <a:ea typeface="MS Mincho" panose="02020609040205080304" pitchFamily="49" charset="-128"/>
              <a:cs typeface="MyriadPro-Bold" panose="020B0703030403020204" pitchFamily="34" charset="0"/>
            </a:endParaRPr>
          </a:p>
          <a:p>
            <a:pPr marL="0" indent="0">
              <a:buNone/>
            </a:pPr>
            <a:r>
              <a:rPr lang="en-US" sz="1400" i="1" dirty="0">
                <a:solidFill>
                  <a:srgbClr val="002060"/>
                </a:solidFill>
                <a:ea typeface="MS Mincho" panose="02020609040205080304" pitchFamily="49" charset="-128"/>
                <a:cs typeface="MyriadPro-Bold" panose="020B0703030403020204" pitchFamily="34" charset="0"/>
              </a:rPr>
              <a:t>I suffer from Sjogren’s with dry mouth. Before I started using Denta-Med my mouth had ulcers and I would wake up with the worst dry</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mouth. </a:t>
            </a:r>
            <a:r>
              <a:rPr lang="en-US" sz="1400" b="1" dirty="0">
                <a:solidFill>
                  <a:srgbClr val="002060"/>
                </a:solidFill>
                <a:ea typeface="MS Mincho" panose="02020609040205080304" pitchFamily="49" charset="-128"/>
                <a:cs typeface="MyriadPro-Bold" panose="020B0703030403020204" pitchFamily="34" charset="0"/>
              </a:rPr>
              <a:t>JC, NSW</a:t>
            </a:r>
            <a:endParaRPr lang="en-AU" sz="1400" dirty="0">
              <a:solidFill>
                <a:srgbClr val="000000"/>
              </a:solidFill>
              <a:latin typeface="Calibri" panose="020F0502020204030204" pitchFamily="34" charset="0"/>
            </a:endParaRPr>
          </a:p>
          <a:p>
            <a:pPr marL="0" indent="0">
              <a:spcAft>
                <a:spcPts val="620"/>
              </a:spcAft>
              <a:buNone/>
            </a:pPr>
            <a:r>
              <a:rPr lang="en-US" sz="1400" dirty="0">
                <a:solidFill>
                  <a:srgbClr val="002060"/>
                </a:solidFill>
                <a:ea typeface="MS Mincho" panose="02020609040205080304" pitchFamily="49" charset="-128"/>
                <a:cs typeface="MyriadPro-Bold" panose="020B0703030403020204" pitchFamily="34" charset="0"/>
              </a:rPr>
              <a:t>“Their mouths are comfortable, clean and moist”</a:t>
            </a:r>
            <a:r>
              <a:rPr lang="en-AU" sz="1400" dirty="0">
                <a:solidFill>
                  <a:srgbClr val="002060"/>
                </a:solidFill>
                <a:ea typeface="MS Mincho" panose="02020609040205080304" pitchFamily="49" charset="-128"/>
                <a:cs typeface="Times New Roman" panose="02020603050405020304" pitchFamily="18" charset="0"/>
              </a:rPr>
              <a:t> </a:t>
            </a:r>
            <a:r>
              <a:rPr lang="en-US" sz="1400" b="1" dirty="0">
                <a:solidFill>
                  <a:srgbClr val="002060"/>
                </a:solidFill>
                <a:ea typeface="MS Mincho" panose="02020609040205080304" pitchFamily="49" charset="-128"/>
                <a:cs typeface="MyriadPro-Bold" panose="020B0703030403020204" pitchFamily="34" charset="0"/>
              </a:rPr>
              <a:t>MV, Secretary of Lupus Scleroderma </a:t>
            </a:r>
            <a:r>
              <a:rPr lang="en-US" sz="1400" b="1" dirty="0" err="1">
                <a:solidFill>
                  <a:srgbClr val="002060"/>
                </a:solidFill>
                <a:ea typeface="MS Mincho" panose="02020609040205080304" pitchFamily="49" charset="-128"/>
                <a:cs typeface="MyriadPro-Bold" panose="020B0703030403020204" pitchFamily="34" charset="0"/>
              </a:rPr>
              <a:t>Sjogrens</a:t>
            </a:r>
            <a:r>
              <a:rPr lang="en-US" sz="1400" b="1" dirty="0">
                <a:solidFill>
                  <a:srgbClr val="002060"/>
                </a:solidFill>
                <a:ea typeface="MS Mincho" panose="02020609040205080304" pitchFamily="49" charset="-128"/>
                <a:cs typeface="MyriadPro-Bold" panose="020B0703030403020204" pitchFamily="34" charset="0"/>
              </a:rPr>
              <a:t> SA Support Group</a:t>
            </a:r>
            <a:endParaRPr lang="en-US" sz="1400" i="1" dirty="0">
              <a:solidFill>
                <a:srgbClr val="002060"/>
              </a:solidFill>
              <a:ea typeface="MS Mincho" panose="02020609040205080304" pitchFamily="49" charset="-128"/>
              <a:cs typeface="MyriadPro-Bold" panose="020B0703030403020204" pitchFamily="34" charset="0"/>
            </a:endParaRPr>
          </a:p>
          <a:p>
            <a:pPr marL="0" indent="0">
              <a:spcAft>
                <a:spcPts val="620"/>
              </a:spcAft>
              <a:buNone/>
            </a:pPr>
            <a:r>
              <a:rPr lang="en-US" sz="1400" i="1" dirty="0">
                <a:solidFill>
                  <a:srgbClr val="002060"/>
                </a:solidFill>
                <a:ea typeface="MS Mincho" panose="02020609040205080304" pitchFamily="49" charset="-128"/>
                <a:cs typeface="MyriadPro-Bold" panose="020B0703030403020204" pitchFamily="34" charset="0"/>
              </a:rPr>
              <a:t>“…approximately 92% of residents are in the category of moderate to severe</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dementia. Conventional mouth care is often not possible when</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dealing with residents with aggressive and unpredictable behaviour. Denta-Med Gel has been used for 3 years in this home. Audits have</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revealed that (the Gel) has been effective in maintaining a very</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satisfactory oral health standard (and) in many cases markedly</a:t>
            </a:r>
            <a:r>
              <a:rPr lang="en-AU" sz="1400" i="1" dirty="0">
                <a:solidFill>
                  <a:srgbClr val="002060"/>
                </a:solidFill>
                <a:ea typeface="MS Mincho" panose="02020609040205080304" pitchFamily="49" charset="-128"/>
                <a:cs typeface="Times New Roman" panose="02020603050405020304" pitchFamily="18" charset="0"/>
              </a:rPr>
              <a:t> </a:t>
            </a:r>
            <a:r>
              <a:rPr lang="en-US" sz="1400" i="1" dirty="0">
                <a:solidFill>
                  <a:srgbClr val="002060"/>
                </a:solidFill>
                <a:ea typeface="MS Mincho" panose="02020609040205080304" pitchFamily="49" charset="-128"/>
                <a:cs typeface="MyriadPro-Bold" panose="020B0703030403020204" pitchFamily="34" charset="0"/>
              </a:rPr>
              <a:t>improved the oral health status of our residents” </a:t>
            </a:r>
            <a:r>
              <a:rPr lang="en-US" sz="1400" b="1" dirty="0" err="1">
                <a:solidFill>
                  <a:srgbClr val="002060"/>
                </a:solidFill>
                <a:ea typeface="MS Mincho" panose="02020609040205080304" pitchFamily="49" charset="-128"/>
                <a:cs typeface="MyriadPro-Bold" panose="020B0703030403020204" pitchFamily="34" charset="0"/>
              </a:rPr>
              <a:t>DoN</a:t>
            </a:r>
            <a:r>
              <a:rPr lang="en-US" sz="1400" b="1" dirty="0">
                <a:solidFill>
                  <a:srgbClr val="002060"/>
                </a:solidFill>
                <a:ea typeface="MS Mincho" panose="02020609040205080304" pitchFamily="49" charset="-128"/>
                <a:cs typeface="MyriadPro-Bold" panose="020B0703030403020204" pitchFamily="34" charset="0"/>
              </a:rPr>
              <a:t>, FBNH, WA</a:t>
            </a:r>
            <a:endParaRPr lang="en-US" sz="1400" dirty="0">
              <a:solidFill>
                <a:srgbClr val="002060"/>
              </a:solidFill>
              <a:ea typeface="MS Mincho" panose="02020609040205080304" pitchFamily="49" charset="-128"/>
              <a:cs typeface="MyriadPro-Bold" panose="020B0703030403020204" pitchFamily="34" charset="0"/>
            </a:endParaRPr>
          </a:p>
          <a:p>
            <a:pPr marL="0" indent="0">
              <a:spcAft>
                <a:spcPts val="620"/>
              </a:spcAft>
              <a:buNone/>
            </a:pPr>
            <a:r>
              <a:rPr lang="en-US" sz="1400" dirty="0">
                <a:solidFill>
                  <a:srgbClr val="002060"/>
                </a:solidFill>
                <a:ea typeface="MS Mincho" panose="02020609040205080304" pitchFamily="49" charset="-128"/>
                <a:cs typeface="MyriadPro-Bold" panose="020B0703030403020204" pitchFamily="34" charset="0"/>
              </a:rPr>
              <a:t>“… the only thing that helped my sore tongue” </a:t>
            </a:r>
            <a:r>
              <a:rPr lang="en-US" sz="1400" b="1" dirty="0">
                <a:solidFill>
                  <a:srgbClr val="002060"/>
                </a:solidFill>
                <a:ea typeface="MS Mincho" panose="02020609040205080304" pitchFamily="49" charset="-128"/>
                <a:cs typeface="MyriadPro-Bold" panose="020B0703030403020204" pitchFamily="34" charset="0"/>
              </a:rPr>
              <a:t>JW, Vic</a:t>
            </a:r>
            <a:endParaRPr lang="en-AU" sz="1400" b="1" dirty="0">
              <a:solidFill>
                <a:srgbClr val="002060"/>
              </a:solidFill>
              <a:ea typeface="MS Mincho" panose="02020609040205080304" pitchFamily="49" charset="-128"/>
              <a:cs typeface="Times New Roman" panose="02020603050405020304" pitchFamily="18" charset="0"/>
            </a:endParaRPr>
          </a:p>
          <a:p>
            <a:pPr marL="0" indent="0">
              <a:spcAft>
                <a:spcPts val="620"/>
              </a:spcAft>
              <a:buNone/>
            </a:pPr>
            <a:r>
              <a:rPr lang="en-US" sz="1400" dirty="0">
                <a:solidFill>
                  <a:srgbClr val="002060"/>
                </a:solidFill>
                <a:ea typeface="MS Mincho" panose="02020609040205080304" pitchFamily="49" charset="-128"/>
                <a:cs typeface="MyriadPro-Bold" panose="020B0703030403020204" pitchFamily="34" charset="0"/>
              </a:rPr>
              <a:t>…damage to taste buds and saliva glands, causing me to suffer for 7 years with persistent and painful ulcers to the mouth cheeks and tongue. Mouth wash 4 times a day, gum shields with fluoride gel,</a:t>
            </a:r>
            <a:r>
              <a:rPr lang="en-AU" sz="1400" dirty="0">
                <a:solidFill>
                  <a:srgbClr val="002060"/>
                </a:solidFill>
                <a:ea typeface="MS Mincho" panose="02020609040205080304" pitchFamily="49" charset="-128"/>
                <a:cs typeface="Times New Roman" panose="02020603050405020304" pitchFamily="18" charset="0"/>
              </a:rPr>
              <a:t> </a:t>
            </a:r>
            <a:r>
              <a:rPr lang="en-US" sz="1400" dirty="0">
                <a:solidFill>
                  <a:srgbClr val="002060"/>
                </a:solidFill>
                <a:ea typeface="MS Mincho" panose="02020609040205080304" pitchFamily="49" charset="-128"/>
                <a:cs typeface="MyriadPro-Bold" panose="020B0703030403020204" pitchFamily="34" charset="0"/>
              </a:rPr>
              <a:t>artificial saliva sprays and various liquids and lozenges failed to</a:t>
            </a:r>
            <a:r>
              <a:rPr lang="en-AU" sz="1400" dirty="0">
                <a:solidFill>
                  <a:srgbClr val="002060"/>
                </a:solidFill>
                <a:ea typeface="MS Mincho" panose="02020609040205080304" pitchFamily="49" charset="-128"/>
                <a:cs typeface="Times New Roman" panose="02020603050405020304" pitchFamily="18" charset="0"/>
              </a:rPr>
              <a:t> </a:t>
            </a:r>
            <a:r>
              <a:rPr lang="en-US" sz="1400" dirty="0">
                <a:solidFill>
                  <a:srgbClr val="002060"/>
                </a:solidFill>
                <a:ea typeface="MS Mincho" panose="02020609040205080304" pitchFamily="49" charset="-128"/>
                <a:cs typeface="MyriadPro-Bold" panose="020B0703030403020204" pitchFamily="34" charset="0"/>
              </a:rPr>
              <a:t>make any impression on these ulcers…a sample of Denta-Med Gel… Lo and behold within a week almost every ulcer had disappeared,</a:t>
            </a:r>
            <a:r>
              <a:rPr lang="en-AU" sz="1400" dirty="0">
                <a:solidFill>
                  <a:srgbClr val="002060"/>
                </a:solidFill>
                <a:ea typeface="MS Mincho" panose="02020609040205080304" pitchFamily="49" charset="-128"/>
                <a:cs typeface="Times New Roman" panose="02020603050405020304" pitchFamily="18" charset="0"/>
              </a:rPr>
              <a:t> </a:t>
            </a:r>
            <a:r>
              <a:rPr lang="en-US" sz="1400" dirty="0">
                <a:solidFill>
                  <a:srgbClr val="002060"/>
                </a:solidFill>
                <a:ea typeface="MS Mincho" panose="02020609040205080304" pitchFamily="49" charset="-128"/>
                <a:cs typeface="MyriadPro-Bold" panose="020B0703030403020204" pitchFamily="34" charset="0"/>
              </a:rPr>
              <a:t>and my dry mouth was no longer a problem. It remained moist, not wet and I was able to enjoy undisturbed sleep for the first time in</a:t>
            </a:r>
            <a:r>
              <a:rPr lang="en-AU" sz="1400" dirty="0">
                <a:solidFill>
                  <a:srgbClr val="002060"/>
                </a:solidFill>
                <a:ea typeface="MS Mincho" panose="02020609040205080304" pitchFamily="49" charset="-128"/>
                <a:cs typeface="Times New Roman" panose="02020603050405020304" pitchFamily="18" charset="0"/>
              </a:rPr>
              <a:t> </a:t>
            </a:r>
            <a:r>
              <a:rPr lang="en-US" sz="1400" dirty="0">
                <a:solidFill>
                  <a:srgbClr val="002060"/>
                </a:solidFill>
                <a:ea typeface="MS Mincho" panose="02020609040205080304" pitchFamily="49" charset="-128"/>
                <a:cs typeface="MyriadPro-Bold" panose="020B0703030403020204" pitchFamily="34" charset="0"/>
              </a:rPr>
              <a:t>years</a:t>
            </a:r>
            <a:r>
              <a:rPr lang="en-US" sz="1400" b="1" dirty="0">
                <a:solidFill>
                  <a:srgbClr val="002060"/>
                </a:solidFill>
                <a:ea typeface="MS Mincho" panose="02020609040205080304" pitchFamily="49" charset="-128"/>
                <a:cs typeface="MyriadPro-Bold" panose="020B0703030403020204" pitchFamily="34" charset="0"/>
              </a:rPr>
              <a:t>. JSM, WA</a:t>
            </a:r>
            <a:endParaRPr lang="en-AU" sz="1400" b="1" dirty="0">
              <a:solidFill>
                <a:srgbClr val="002060"/>
              </a:solidFill>
              <a:ea typeface="MS Mincho" panose="02020609040205080304" pitchFamily="49" charset="-128"/>
              <a:cs typeface="Times New Roman" panose="02020603050405020304" pitchFamily="18" charset="0"/>
            </a:endParaRPr>
          </a:p>
          <a:p>
            <a:pPr marL="0" indent="0">
              <a:buNone/>
            </a:pPr>
            <a:endParaRPr lang="en-AU" sz="1736" dirty="0">
              <a:latin typeface="Calibri" panose="020F050202020403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CBFFDA50-B314-679C-1893-AED5506BFF0E}"/>
              </a:ext>
            </a:extLst>
          </p:cNvPr>
          <p:cNvCxnSpPr>
            <a:cxnSpLocks/>
          </p:cNvCxnSpPr>
          <p:nvPr/>
        </p:nvCxnSpPr>
        <p:spPr>
          <a:xfrm>
            <a:off x="3549159" y="1602083"/>
            <a:ext cx="10806" cy="2720230"/>
          </a:xfrm>
          <a:prstGeom prst="line">
            <a:avLst/>
          </a:prstGeom>
          <a:ln w="28575">
            <a:solidFill>
              <a:srgbClr val="0049D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44A12-D572-54AD-3B5B-8D1BD866865A}"/>
              </a:ext>
            </a:extLst>
          </p:cNvPr>
          <p:cNvCxnSpPr>
            <a:cxnSpLocks/>
          </p:cNvCxnSpPr>
          <p:nvPr/>
        </p:nvCxnSpPr>
        <p:spPr>
          <a:xfrm>
            <a:off x="3582415" y="1602083"/>
            <a:ext cx="8644" cy="2720230"/>
          </a:xfrm>
          <a:prstGeom prst="line">
            <a:avLst/>
          </a:prstGeom>
          <a:ln w="28575">
            <a:solidFill>
              <a:srgbClr val="0049DA"/>
            </a:solidFill>
          </a:ln>
        </p:spPr>
        <p:style>
          <a:lnRef idx="1">
            <a:schemeClr val="accent1"/>
          </a:lnRef>
          <a:fillRef idx="0">
            <a:schemeClr val="accent1"/>
          </a:fillRef>
          <a:effectRef idx="0">
            <a:schemeClr val="accent1"/>
          </a:effectRef>
          <a:fontRef idx="minor">
            <a:schemeClr val="tx1"/>
          </a:fontRef>
        </p:style>
      </p:cxnSp>
      <p:sp>
        <p:nvSpPr>
          <p:cNvPr id="22" name="Star: 5 Points 21">
            <a:extLst>
              <a:ext uri="{FF2B5EF4-FFF2-40B4-BE49-F238E27FC236}">
                <a16:creationId xmlns:a16="http://schemas.microsoft.com/office/drawing/2014/main" id="{C2185AC2-737A-9405-2182-440506E227A0}"/>
              </a:ext>
            </a:extLst>
          </p:cNvPr>
          <p:cNvSpPr/>
          <p:nvPr/>
        </p:nvSpPr>
        <p:spPr>
          <a:xfrm>
            <a:off x="1684766" y="2962198"/>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24" name="Star: 5 Points 23">
            <a:extLst>
              <a:ext uri="{FF2B5EF4-FFF2-40B4-BE49-F238E27FC236}">
                <a16:creationId xmlns:a16="http://schemas.microsoft.com/office/drawing/2014/main" id="{AD99802D-BC3C-3F7E-EBD3-B3CA95370B36}"/>
              </a:ext>
            </a:extLst>
          </p:cNvPr>
          <p:cNvSpPr/>
          <p:nvPr/>
        </p:nvSpPr>
        <p:spPr>
          <a:xfrm>
            <a:off x="5402711" y="4486913"/>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26" name="Star: 5 Points 25">
            <a:extLst>
              <a:ext uri="{FF2B5EF4-FFF2-40B4-BE49-F238E27FC236}">
                <a16:creationId xmlns:a16="http://schemas.microsoft.com/office/drawing/2014/main" id="{6B2B35A0-8170-4FA3-9352-976A3B0FFA67}"/>
              </a:ext>
            </a:extLst>
          </p:cNvPr>
          <p:cNvSpPr/>
          <p:nvPr/>
        </p:nvSpPr>
        <p:spPr>
          <a:xfrm>
            <a:off x="1738268" y="4888915"/>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28" name="Star: 5 Points 27">
            <a:extLst>
              <a:ext uri="{FF2B5EF4-FFF2-40B4-BE49-F238E27FC236}">
                <a16:creationId xmlns:a16="http://schemas.microsoft.com/office/drawing/2014/main" id="{5F9D4A14-40AF-4282-DEF2-B77AE8DA424F}"/>
              </a:ext>
            </a:extLst>
          </p:cNvPr>
          <p:cNvSpPr/>
          <p:nvPr/>
        </p:nvSpPr>
        <p:spPr>
          <a:xfrm>
            <a:off x="1684766" y="3590123"/>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0" name="Star: 5 Points 29">
            <a:extLst>
              <a:ext uri="{FF2B5EF4-FFF2-40B4-BE49-F238E27FC236}">
                <a16:creationId xmlns:a16="http://schemas.microsoft.com/office/drawing/2014/main" id="{3DF84535-D2B5-3ABE-6796-853034E75680}"/>
              </a:ext>
            </a:extLst>
          </p:cNvPr>
          <p:cNvSpPr/>
          <p:nvPr/>
        </p:nvSpPr>
        <p:spPr>
          <a:xfrm>
            <a:off x="1684766" y="4154290"/>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2" name="Star: 5 Points 31">
            <a:extLst>
              <a:ext uri="{FF2B5EF4-FFF2-40B4-BE49-F238E27FC236}">
                <a16:creationId xmlns:a16="http://schemas.microsoft.com/office/drawing/2014/main" id="{28BD9F84-8E5C-6963-E044-45B163F025D7}"/>
              </a:ext>
            </a:extLst>
          </p:cNvPr>
          <p:cNvSpPr/>
          <p:nvPr/>
        </p:nvSpPr>
        <p:spPr>
          <a:xfrm>
            <a:off x="5388241" y="3025778"/>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4" name="Star: 5 Points 33">
            <a:extLst>
              <a:ext uri="{FF2B5EF4-FFF2-40B4-BE49-F238E27FC236}">
                <a16:creationId xmlns:a16="http://schemas.microsoft.com/office/drawing/2014/main" id="{B83B40AD-514F-38F2-948F-8F2289220C3E}"/>
              </a:ext>
            </a:extLst>
          </p:cNvPr>
          <p:cNvSpPr/>
          <p:nvPr/>
        </p:nvSpPr>
        <p:spPr>
          <a:xfrm>
            <a:off x="5397422" y="1553264"/>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6" name="Star: 5 Points 35">
            <a:extLst>
              <a:ext uri="{FF2B5EF4-FFF2-40B4-BE49-F238E27FC236}">
                <a16:creationId xmlns:a16="http://schemas.microsoft.com/office/drawing/2014/main" id="{FACC3043-9AF9-8034-9FF8-402451CF5B52}"/>
              </a:ext>
            </a:extLst>
          </p:cNvPr>
          <p:cNvSpPr/>
          <p:nvPr/>
        </p:nvSpPr>
        <p:spPr>
          <a:xfrm>
            <a:off x="5378981" y="1099040"/>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8" name="Star: 5 Points 37">
            <a:extLst>
              <a:ext uri="{FF2B5EF4-FFF2-40B4-BE49-F238E27FC236}">
                <a16:creationId xmlns:a16="http://schemas.microsoft.com/office/drawing/2014/main" id="{C65E4B53-B41C-BA67-8CA7-38B0A12D2681}"/>
              </a:ext>
            </a:extLst>
          </p:cNvPr>
          <p:cNvSpPr/>
          <p:nvPr/>
        </p:nvSpPr>
        <p:spPr>
          <a:xfrm>
            <a:off x="5397422" y="2694875"/>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40" name="Star: 5 Points 39">
            <a:extLst>
              <a:ext uri="{FF2B5EF4-FFF2-40B4-BE49-F238E27FC236}">
                <a16:creationId xmlns:a16="http://schemas.microsoft.com/office/drawing/2014/main" id="{21B0CA38-D1CC-1598-399C-EC060608F4B5}"/>
              </a:ext>
            </a:extLst>
          </p:cNvPr>
          <p:cNvSpPr/>
          <p:nvPr/>
        </p:nvSpPr>
        <p:spPr>
          <a:xfrm>
            <a:off x="1700446" y="1853393"/>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42" name="Star: 5 Points 41">
            <a:extLst>
              <a:ext uri="{FF2B5EF4-FFF2-40B4-BE49-F238E27FC236}">
                <a16:creationId xmlns:a16="http://schemas.microsoft.com/office/drawing/2014/main" id="{5919B963-3DA1-F544-A1CA-B14E3EEAD012}"/>
              </a:ext>
            </a:extLst>
          </p:cNvPr>
          <p:cNvSpPr/>
          <p:nvPr/>
        </p:nvSpPr>
        <p:spPr>
          <a:xfrm>
            <a:off x="1650354" y="1434780"/>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Tree>
    <p:extLst>
      <p:ext uri="{BB962C8B-B14F-4D97-AF65-F5344CB8AC3E}">
        <p14:creationId xmlns:p14="http://schemas.microsoft.com/office/powerpoint/2010/main" val="34660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2AF74-AF4B-8DF0-7679-E09AEF29AD73}"/>
              </a:ext>
            </a:extLst>
          </p:cNvPr>
          <p:cNvSpPr txBox="1"/>
          <p:nvPr/>
        </p:nvSpPr>
        <p:spPr>
          <a:xfrm>
            <a:off x="332597" y="464150"/>
            <a:ext cx="5018760" cy="432370"/>
          </a:xfrm>
          <a:prstGeom prst="rect">
            <a:avLst/>
          </a:prstGeom>
        </p:spPr>
        <p:txBody>
          <a:bodyPr vert="horz" lIns="56698" tIns="28349" rIns="56698" bIns="28349" rtlCol="0" anchor="t">
            <a:noAutofit/>
          </a:bodyPr>
          <a:lstStyle/>
          <a:p>
            <a:pPr>
              <a:lnSpc>
                <a:spcPct val="90000"/>
              </a:lnSpc>
              <a:spcAft>
                <a:spcPts val="372"/>
              </a:spcAft>
            </a:pPr>
            <a:r>
              <a:rPr lang="en-US" sz="2728" dirty="0">
                <a:solidFill>
                  <a:srgbClr val="001E70"/>
                </a:solidFill>
              </a:rPr>
              <a:t>Testimonials</a:t>
            </a:r>
          </a:p>
          <a:p>
            <a:pPr>
              <a:lnSpc>
                <a:spcPct val="90000"/>
              </a:lnSpc>
              <a:spcAft>
                <a:spcPts val="372"/>
              </a:spcAft>
            </a:pPr>
            <a:endParaRPr lang="en-US" sz="2728" b="1" dirty="0"/>
          </a:p>
        </p:txBody>
      </p:sp>
      <p:pic>
        <p:nvPicPr>
          <p:cNvPr id="2" name="Picture 1">
            <a:extLst>
              <a:ext uri="{FF2B5EF4-FFF2-40B4-BE49-F238E27FC236}">
                <a16:creationId xmlns:a16="http://schemas.microsoft.com/office/drawing/2014/main" id="{5826EA74-50D5-ECB1-D5AA-3F8D92DADA22}"/>
              </a:ext>
            </a:extLst>
          </p:cNvPr>
          <p:cNvPicPr>
            <a:picLocks noChangeAspect="1"/>
          </p:cNvPicPr>
          <p:nvPr/>
        </p:nvPicPr>
        <p:blipFill rotWithShape="1">
          <a:blip r:embed="rId2"/>
          <a:srcRect l="8004" r="10581" b="2"/>
          <a:stretch/>
        </p:blipFill>
        <p:spPr>
          <a:xfrm>
            <a:off x="3208498" y="205365"/>
            <a:ext cx="594932" cy="728899"/>
          </a:xfrm>
          <a:prstGeom prst="rect">
            <a:avLst/>
          </a:prstGeom>
        </p:spPr>
      </p:pic>
      <p:sp>
        <p:nvSpPr>
          <p:cNvPr id="5" name="Content Placeholder 4">
            <a:extLst>
              <a:ext uri="{FF2B5EF4-FFF2-40B4-BE49-F238E27FC236}">
                <a16:creationId xmlns:a16="http://schemas.microsoft.com/office/drawing/2014/main" id="{3F8A7056-AE7C-9159-6C13-A3B04DCBCFC9}"/>
              </a:ext>
            </a:extLst>
          </p:cNvPr>
          <p:cNvSpPr>
            <a:spLocks noGrp="1"/>
          </p:cNvSpPr>
          <p:nvPr>
            <p:ph sz="half" idx="1"/>
          </p:nvPr>
        </p:nvSpPr>
        <p:spPr>
          <a:xfrm>
            <a:off x="326798" y="898904"/>
            <a:ext cx="3051334" cy="4160276"/>
          </a:xfrm>
        </p:spPr>
        <p:txBody>
          <a:bodyPr>
            <a:noAutofit/>
          </a:bodyPr>
          <a:lstStyle/>
          <a:p>
            <a:pPr marL="0" indent="0">
              <a:buNone/>
            </a:pPr>
            <a:r>
              <a:rPr lang="en-US" sz="900" dirty="0">
                <a:solidFill>
                  <a:srgbClr val="002060"/>
                </a:solidFill>
              </a:rPr>
              <a:t>Just thought I'd send an email to thank you for making a terrific product. While my wife was very ill and undergoing heavy doses of chemotherapy, we were introduced to Denta Med Gel. It was the only toothpaste/gel she could use that didn't adversely react with her treatment.  </a:t>
            </a:r>
            <a:r>
              <a:rPr lang="en-US" sz="900" i="1" dirty="0">
                <a:solidFill>
                  <a:srgbClr val="002060"/>
                </a:solidFill>
              </a:rPr>
              <a:t>To finally find a product that would allow her to clean her teeth and freshen up her mouth without any side affects or harsh metallic aftertaste was a great comfort to her. </a:t>
            </a:r>
            <a:r>
              <a:rPr lang="en-US" sz="900" b="1" dirty="0">
                <a:solidFill>
                  <a:srgbClr val="002060"/>
                </a:solidFill>
              </a:rPr>
              <a:t>Terry Downey, Vic</a:t>
            </a:r>
          </a:p>
          <a:p>
            <a:pPr marL="0" indent="0">
              <a:buNone/>
            </a:pPr>
            <a:r>
              <a:rPr lang="en-US" sz="900" dirty="0">
                <a:solidFill>
                  <a:srgbClr val="002060"/>
                </a:solidFill>
              </a:rPr>
              <a:t>[Resident] refused to open her mouth for oral care, we used to put a little Gel on a spoon and offer it to her. She had a habit of rolling food around in her mouth &amp; this she did with the Gel. A few weeks later she allowed us to clean her mouth with some Gel on gauze and a few weeks after that we were able to use a soft toothbrush…she changed from being an angry, worried looking lady to being a happy person w ho laughed readily. I felt that this was one of our major achievements in oral care.“ </a:t>
            </a:r>
            <a:r>
              <a:rPr lang="en-US" sz="900" b="1" dirty="0">
                <a:solidFill>
                  <a:srgbClr val="002060"/>
                </a:solidFill>
              </a:rPr>
              <a:t>FM, WA </a:t>
            </a:r>
            <a:endParaRPr lang="en-AU" sz="900" dirty="0">
              <a:solidFill>
                <a:srgbClr val="002060"/>
              </a:solidFill>
            </a:endParaRPr>
          </a:p>
          <a:p>
            <a:pPr marL="0" indent="0">
              <a:buNone/>
            </a:pPr>
            <a:r>
              <a:rPr lang="en-US" sz="900" i="1" dirty="0">
                <a:solidFill>
                  <a:srgbClr val="002060"/>
                </a:solidFill>
              </a:rPr>
              <a:t>”...a lady having treatment for breast cancer with severe intractable mucositis with no relief from standard products available. She is now ulcer free and stated she felt relief within hours of starting Denta-Med Gel, and within 2 days her ulcers had improved significantly.” </a:t>
            </a:r>
            <a:r>
              <a:rPr lang="en-US" sz="900" b="1" dirty="0">
                <a:solidFill>
                  <a:srgbClr val="002060"/>
                </a:solidFill>
              </a:rPr>
              <a:t>ANUM, </a:t>
            </a:r>
            <a:r>
              <a:rPr lang="en-US" sz="900" b="1" dirty="0" err="1">
                <a:solidFill>
                  <a:srgbClr val="002060"/>
                </a:solidFill>
              </a:rPr>
              <a:t>Yarra</a:t>
            </a:r>
            <a:r>
              <a:rPr lang="en-US" sz="900" b="1" dirty="0">
                <a:solidFill>
                  <a:srgbClr val="002060"/>
                </a:solidFill>
              </a:rPr>
              <a:t> Ranges Health Day Oncology, Vic</a:t>
            </a:r>
          </a:p>
          <a:p>
            <a:pPr marL="0" indent="0">
              <a:buNone/>
            </a:pPr>
            <a:r>
              <a:rPr lang="en-US" sz="900" dirty="0">
                <a:solidFill>
                  <a:srgbClr val="002060"/>
                </a:solidFill>
              </a:rPr>
              <a:t>“...I wasn’t sure what to expect from Denta-Med. I used it for the first time and cried with relief that it brought, instantly calming and no stinging whatsoever!”  </a:t>
            </a:r>
            <a:r>
              <a:rPr lang="en-US" sz="900" b="1" dirty="0">
                <a:solidFill>
                  <a:srgbClr val="002060"/>
                </a:solidFill>
              </a:rPr>
              <a:t>J. </a:t>
            </a:r>
            <a:r>
              <a:rPr lang="en-US" sz="900" b="1" dirty="0" err="1">
                <a:solidFill>
                  <a:srgbClr val="002060"/>
                </a:solidFill>
              </a:rPr>
              <a:t>Turnball</a:t>
            </a:r>
            <a:r>
              <a:rPr lang="en-US" sz="900" b="1" dirty="0">
                <a:solidFill>
                  <a:srgbClr val="002060"/>
                </a:solidFill>
              </a:rPr>
              <a:t>, Vic</a:t>
            </a:r>
            <a:endParaRPr lang="en-US" sz="900" dirty="0">
              <a:solidFill>
                <a:srgbClr val="002060"/>
              </a:solidFill>
            </a:endParaRPr>
          </a:p>
        </p:txBody>
      </p:sp>
      <p:sp>
        <p:nvSpPr>
          <p:cNvPr id="6" name="Content Placeholder 5">
            <a:extLst>
              <a:ext uri="{FF2B5EF4-FFF2-40B4-BE49-F238E27FC236}">
                <a16:creationId xmlns:a16="http://schemas.microsoft.com/office/drawing/2014/main" id="{67045D9F-EB35-9AC2-3B9D-A46B0540732E}"/>
              </a:ext>
            </a:extLst>
          </p:cNvPr>
          <p:cNvSpPr>
            <a:spLocks noGrp="1"/>
          </p:cNvSpPr>
          <p:nvPr>
            <p:ph sz="half" idx="2"/>
          </p:nvPr>
        </p:nvSpPr>
        <p:spPr>
          <a:xfrm>
            <a:off x="4013387" y="57613"/>
            <a:ext cx="3350455" cy="5106498"/>
          </a:xfrm>
        </p:spPr>
        <p:txBody>
          <a:bodyPr>
            <a:normAutofit fontScale="25000" lnSpcReduction="20000"/>
          </a:bodyPr>
          <a:lstStyle/>
          <a:p>
            <a:pPr algn="l"/>
            <a:endParaRPr lang="en-AU" sz="1116" dirty="0">
              <a:solidFill>
                <a:srgbClr val="002060"/>
              </a:solidFill>
              <a:latin typeface="Calibri" panose="020F0502020204030204" pitchFamily="34" charset="0"/>
            </a:endParaRPr>
          </a:p>
          <a:p>
            <a:pPr marL="0" indent="0">
              <a:buNone/>
            </a:pPr>
            <a:r>
              <a:rPr lang="en-US" sz="3200" dirty="0">
                <a:solidFill>
                  <a:srgbClr val="002060"/>
                </a:solidFill>
                <a:latin typeface="Calibri" panose="020F0502020204030204" pitchFamily="34" charset="0"/>
              </a:rPr>
              <a:t> </a:t>
            </a:r>
            <a:r>
              <a:rPr lang="en-US" sz="3200" i="1" dirty="0">
                <a:solidFill>
                  <a:srgbClr val="002060"/>
                </a:solidFill>
                <a:latin typeface="Calibri" panose="020F0502020204030204" pitchFamily="34" charset="0"/>
              </a:rPr>
              <a:t>“As I stated; my husband has been undergoing Chemotherapy for the past 23 months and had 30 Rx. of Radiotherapy combined with 10 Rx. of Chemotherapy last Feb. –March 2015. Then He was given different Chemotherapy (NIVOLUMAB)in the Nov. 2015 and became aware his mouth was very dry, no saliva, not able to talk properly, taste or smell food and a very coated tongue. The coating on his tongue was about 5mm thick and what ever was taken orally in the form of fluids the tongue took on the colour of the fluid </a:t>
            </a:r>
            <a:r>
              <a:rPr lang="en-US" sz="3200" i="1" dirty="0" err="1">
                <a:solidFill>
                  <a:srgbClr val="002060"/>
                </a:solidFill>
                <a:latin typeface="Calibri" panose="020F0502020204030204" pitchFamily="34" charset="0"/>
              </a:rPr>
              <a:t>eg.</a:t>
            </a:r>
            <a:r>
              <a:rPr lang="en-US" sz="3200" i="1" dirty="0">
                <a:solidFill>
                  <a:srgbClr val="002060"/>
                </a:solidFill>
                <a:latin typeface="Calibri" panose="020F0502020204030204" pitchFamily="34" charset="0"/>
              </a:rPr>
              <a:t> (Coffee –black, Red Wine –a dark red, Protein Drinks –yellow discolouration) nothing would shift this thick coating. Scrubbing with a toothbrush, N/Saline mouth washed, and Sodium Bicarbonate Mouth Washes had little effect in cleaning the tongue or assisting the production of saliva. Some Nursing staff claimed it was Oral Thrush and ordered (brand name deleted) oral drops, this had no effect on the thick coating of his tongue. I disputed this diagnosis as there was no tongue or mouth soreness on hot drinks or when eating food.</a:t>
            </a:r>
            <a:endParaRPr lang="en-US" sz="3200" dirty="0">
              <a:solidFill>
                <a:srgbClr val="002060"/>
              </a:solidFill>
              <a:latin typeface="Calibri" panose="020F0502020204030204" pitchFamily="34" charset="0"/>
            </a:endParaRPr>
          </a:p>
          <a:p>
            <a:pPr marL="0" indent="0">
              <a:buNone/>
            </a:pPr>
            <a:r>
              <a:rPr lang="en-US" sz="3200" i="1" dirty="0">
                <a:solidFill>
                  <a:srgbClr val="002060"/>
                </a:solidFill>
                <a:latin typeface="Calibri" panose="020F0502020204030204" pitchFamily="34" charset="0"/>
              </a:rPr>
              <a:t>He tried (brand name deleted) many mouth washes, gels and sprays these had no effect, his mouth was totally dry even when he used the (products) repeatedly during the day. A bottle of water created more moisture in his mouth while drinking. At my wits end, I inadvertently (and fortunately) came across Denta-Med Gel. My husband’s ongoing oral issues were resolved by using Denta-Med. His mouth is moist and comfortable, he also reports an improvement with the salivary quality and content of his mouth. </a:t>
            </a:r>
            <a:r>
              <a:rPr lang="en-US" sz="3200" b="1" dirty="0">
                <a:solidFill>
                  <a:srgbClr val="002060"/>
                </a:solidFill>
                <a:latin typeface="Calibri" panose="020F0502020204030204" pitchFamily="34" charset="0"/>
              </a:rPr>
              <a:t>Anon.</a:t>
            </a:r>
            <a:endParaRPr lang="en-AU" sz="3200" dirty="0">
              <a:solidFill>
                <a:srgbClr val="002060"/>
              </a:solidFill>
              <a:latin typeface="Arial" panose="020B0604020202020204" pitchFamily="34" charset="0"/>
              <a:ea typeface="Calibri" panose="020F0502020204030204" pitchFamily="34" charset="0"/>
            </a:endParaRPr>
          </a:p>
          <a:p>
            <a:pPr marL="0" indent="0">
              <a:buNone/>
            </a:pPr>
            <a:endParaRPr lang="en-AU" sz="3200" dirty="0">
              <a:solidFill>
                <a:srgbClr val="002060"/>
              </a:solidFill>
            </a:endParaRPr>
          </a:p>
          <a:p>
            <a:pPr marL="0" indent="0">
              <a:buNone/>
            </a:pPr>
            <a:r>
              <a:rPr lang="en-AU" sz="3200" dirty="0">
                <a:solidFill>
                  <a:srgbClr val="002060"/>
                </a:solidFill>
              </a:rPr>
              <a:t>While my husband was undergoing Radiotherapy Rx. again, at Epworth Hospital in August 12- 18th 2016, one of the Radio-oncology Nurses gave him 4 x 5ml sachets of Denta-Med to try.  In 6 days, he had noticed his tongue was less coated and he had some moisture in his mouth. He is using the Denta-Med daily BD.  It is now 16 days since he started using the Denta-Med and his tongue is almost totally clean and pink and he has saliva back in his mouth. He still has days when his speech is not clear, but these are less frequent. The vast number of Chemotherapy drugs he has been given in the past 23 months has had a detrimental effect on his body and appetite, but he no longer has to apologise to the Dentist for the “dry black tongue”.  I would recommend Denta-Med to any person undergoing Chemotherapy, for the protection of their tooth enamel and oral hygiene in general, especially if suffering from the “dry mouth syndrome”.  </a:t>
            </a:r>
            <a:r>
              <a:rPr lang="en-AU" sz="3200" b="1" dirty="0">
                <a:solidFill>
                  <a:srgbClr val="002060"/>
                </a:solidFill>
              </a:rPr>
              <a:t>Diana. Rosanna, Victoria </a:t>
            </a:r>
          </a:p>
          <a:p>
            <a:pPr marL="0" indent="0" eaLnBrk="0" fontAlgn="base" hangingPunct="0">
              <a:spcBef>
                <a:spcPct val="0"/>
              </a:spcBef>
              <a:spcAft>
                <a:spcPct val="0"/>
              </a:spcAft>
              <a:buNone/>
            </a:pPr>
            <a:endParaRPr lang="en-AU" altLang="en-US" sz="3200" i="1" dirty="0">
              <a:solidFill>
                <a:srgbClr val="002060"/>
              </a:solidFill>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r>
              <a:rPr lang="en-AU" altLang="en-US" sz="3200" i="1" dirty="0">
                <a:solidFill>
                  <a:srgbClr val="002060"/>
                </a:solidFill>
                <a:ea typeface="Calibri" panose="020F0502020204030204" pitchFamily="34" charset="0"/>
                <a:cs typeface="Times New Roman" panose="02020603050405020304" pitchFamily="18" charset="0"/>
              </a:rPr>
              <a:t>Your Mouth Gel is by far superior to any other I’ve tried, and there’s been many, which are horribly sweet with artificial ingredients or burn my mouth.  It’s disgusting and torture having to use them which I unfortunately must because of mouth ulcers, gum disease and bone loss due to many medicines from the age of 10. I’m now 69 and to find your product is such a relief because it’s gentle, pleasant, comforting and does the job better than any other.  It’s also an actual pleasure to use which I do more often than I’ve ever done and, to make it even better, is the fact it’s Australian made and owned which I’m delighted with because I try to buy only products and food that are." Yours sincerely</a:t>
            </a:r>
            <a:r>
              <a:rPr lang="en-AU" altLang="en-US" sz="3200" b="1" dirty="0">
                <a:solidFill>
                  <a:srgbClr val="002060"/>
                </a:solidFill>
                <a:ea typeface="Calibri" panose="020F0502020204030204" pitchFamily="34" charset="0"/>
                <a:cs typeface="Times New Roman" panose="02020603050405020304" pitchFamily="18" charset="0"/>
              </a:rPr>
              <a:t>, Denise Forsyth, ACT</a:t>
            </a:r>
            <a:endParaRPr lang="en-AU" sz="3200" b="1" dirty="0">
              <a:solidFill>
                <a:srgbClr val="002060"/>
              </a:solidFill>
            </a:endParaRPr>
          </a:p>
          <a:p>
            <a:endParaRPr lang="en-AU" sz="1736" dirty="0">
              <a:latin typeface="Calibri" panose="020F050202020403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CBFFDA50-B314-679C-1893-AED5506BFF0E}"/>
              </a:ext>
            </a:extLst>
          </p:cNvPr>
          <p:cNvCxnSpPr>
            <a:cxnSpLocks/>
          </p:cNvCxnSpPr>
          <p:nvPr/>
        </p:nvCxnSpPr>
        <p:spPr>
          <a:xfrm>
            <a:off x="3505964" y="1735066"/>
            <a:ext cx="10806" cy="2720230"/>
          </a:xfrm>
          <a:prstGeom prst="line">
            <a:avLst/>
          </a:prstGeom>
          <a:ln w="28575">
            <a:solidFill>
              <a:srgbClr val="0049D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44A12-D572-54AD-3B5B-8D1BD866865A}"/>
              </a:ext>
            </a:extLst>
          </p:cNvPr>
          <p:cNvCxnSpPr>
            <a:cxnSpLocks/>
          </p:cNvCxnSpPr>
          <p:nvPr/>
        </p:nvCxnSpPr>
        <p:spPr>
          <a:xfrm>
            <a:off x="3537645" y="1735066"/>
            <a:ext cx="8644" cy="2720230"/>
          </a:xfrm>
          <a:prstGeom prst="line">
            <a:avLst/>
          </a:prstGeom>
          <a:ln w="28575">
            <a:solidFill>
              <a:srgbClr val="0049DA"/>
            </a:solidFill>
          </a:ln>
        </p:spPr>
        <p:style>
          <a:lnRef idx="1">
            <a:schemeClr val="accent1"/>
          </a:lnRef>
          <a:fillRef idx="0">
            <a:schemeClr val="accent1"/>
          </a:fillRef>
          <a:effectRef idx="0">
            <a:schemeClr val="accent1"/>
          </a:effectRef>
          <a:fontRef idx="minor">
            <a:schemeClr val="tx1"/>
          </a:fontRef>
        </p:style>
      </p:cxnSp>
      <p:sp>
        <p:nvSpPr>
          <p:cNvPr id="34" name="Star: 5 Points 33">
            <a:extLst>
              <a:ext uri="{FF2B5EF4-FFF2-40B4-BE49-F238E27FC236}">
                <a16:creationId xmlns:a16="http://schemas.microsoft.com/office/drawing/2014/main" id="{A3D57BD4-7EA7-A1BC-D5A4-AD0B4ADCEAB3}"/>
              </a:ext>
            </a:extLst>
          </p:cNvPr>
          <p:cNvSpPr/>
          <p:nvPr/>
        </p:nvSpPr>
        <p:spPr>
          <a:xfrm>
            <a:off x="5531541" y="3829670"/>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36" name="Star: 5 Points 35">
            <a:extLst>
              <a:ext uri="{FF2B5EF4-FFF2-40B4-BE49-F238E27FC236}">
                <a16:creationId xmlns:a16="http://schemas.microsoft.com/office/drawing/2014/main" id="{4EE25CE8-62E5-4FC7-CFC2-621E2A062283}"/>
              </a:ext>
            </a:extLst>
          </p:cNvPr>
          <p:cNvSpPr/>
          <p:nvPr/>
        </p:nvSpPr>
        <p:spPr>
          <a:xfrm>
            <a:off x="1671401" y="1968508"/>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46" name="Star: 5 Points 45">
            <a:extLst>
              <a:ext uri="{FF2B5EF4-FFF2-40B4-BE49-F238E27FC236}">
                <a16:creationId xmlns:a16="http://schemas.microsoft.com/office/drawing/2014/main" id="{0370FCA6-E3C6-3EA3-B4C7-D7E320B55163}"/>
              </a:ext>
            </a:extLst>
          </p:cNvPr>
          <p:cNvSpPr/>
          <p:nvPr/>
        </p:nvSpPr>
        <p:spPr>
          <a:xfrm>
            <a:off x="1671402" y="3161106"/>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48" name="Star: 5 Points 47">
            <a:extLst>
              <a:ext uri="{FF2B5EF4-FFF2-40B4-BE49-F238E27FC236}">
                <a16:creationId xmlns:a16="http://schemas.microsoft.com/office/drawing/2014/main" id="{B06F10AB-8289-73BA-5213-02AD0DF75EBB}"/>
              </a:ext>
            </a:extLst>
          </p:cNvPr>
          <p:cNvSpPr/>
          <p:nvPr/>
        </p:nvSpPr>
        <p:spPr>
          <a:xfrm>
            <a:off x="5531541" y="1555711"/>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50" name="Star: 5 Points 49">
            <a:extLst>
              <a:ext uri="{FF2B5EF4-FFF2-40B4-BE49-F238E27FC236}">
                <a16:creationId xmlns:a16="http://schemas.microsoft.com/office/drawing/2014/main" id="{6F31B25C-B227-9948-D53E-41648D4ED94D}"/>
              </a:ext>
            </a:extLst>
          </p:cNvPr>
          <p:cNvSpPr/>
          <p:nvPr/>
        </p:nvSpPr>
        <p:spPr>
          <a:xfrm>
            <a:off x="5531541" y="2330947"/>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54" name="Star: 5 Points 53">
            <a:extLst>
              <a:ext uri="{FF2B5EF4-FFF2-40B4-BE49-F238E27FC236}">
                <a16:creationId xmlns:a16="http://schemas.microsoft.com/office/drawing/2014/main" id="{46FF73B0-5290-13E4-D8EC-09F1E3DB1C67}"/>
              </a:ext>
            </a:extLst>
          </p:cNvPr>
          <p:cNvSpPr/>
          <p:nvPr/>
        </p:nvSpPr>
        <p:spPr>
          <a:xfrm>
            <a:off x="1663561" y="3987268"/>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
        <p:nvSpPr>
          <p:cNvPr id="56" name="Star: 5 Points 55">
            <a:extLst>
              <a:ext uri="{FF2B5EF4-FFF2-40B4-BE49-F238E27FC236}">
                <a16:creationId xmlns:a16="http://schemas.microsoft.com/office/drawing/2014/main" id="{540DA4F1-3A48-1409-1121-5F95AF9FD48F}"/>
              </a:ext>
            </a:extLst>
          </p:cNvPr>
          <p:cNvSpPr/>
          <p:nvPr/>
        </p:nvSpPr>
        <p:spPr>
          <a:xfrm>
            <a:off x="1717064" y="4741150"/>
            <a:ext cx="107005" cy="97637"/>
          </a:xfrm>
          <a:prstGeom prst="star5">
            <a:avLst/>
          </a:prstGeom>
          <a:solidFill>
            <a:srgbClr val="004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35">
              <a:solidFill>
                <a:srgbClr val="0049DA"/>
              </a:solidFill>
            </a:endParaRPr>
          </a:p>
        </p:txBody>
      </p:sp>
    </p:spTree>
    <p:extLst>
      <p:ext uri="{BB962C8B-B14F-4D97-AF65-F5344CB8AC3E}">
        <p14:creationId xmlns:p14="http://schemas.microsoft.com/office/powerpoint/2010/main" val="178467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071" y="3797819"/>
            <a:ext cx="7103533" cy="690960"/>
          </a:xfrm>
          <a:solidFill>
            <a:schemeClr val="tx1"/>
          </a:solidFill>
        </p:spPr>
        <p:txBody>
          <a:bodyPr/>
          <a:lstStyle/>
          <a:p>
            <a:endParaRPr lang="en-AU" dirty="0"/>
          </a:p>
        </p:txBody>
      </p:sp>
      <p:sp>
        <p:nvSpPr>
          <p:cNvPr id="11" name="Footer Placeholder 10"/>
          <p:cNvSpPr>
            <a:spLocks noGrp="1"/>
          </p:cNvSpPr>
          <p:nvPr>
            <p:ph type="ftr" sz="quarter" idx="11"/>
          </p:nvPr>
        </p:nvSpPr>
        <p:spPr>
          <a:xfrm>
            <a:off x="4263162" y="4757951"/>
            <a:ext cx="2939087" cy="212736"/>
          </a:xfrm>
        </p:spPr>
        <p:txBody>
          <a:bodyPr/>
          <a:lstStyle/>
          <a:p>
            <a:r>
              <a:rPr lang="en-US" dirty="0">
                <a:solidFill>
                  <a:srgbClr val="002060"/>
                </a:solidFill>
              </a:rPr>
              <a:t>Denta-Med(TM) Copyright 2021</a:t>
            </a:r>
          </a:p>
        </p:txBody>
      </p:sp>
      <p:pic>
        <p:nvPicPr>
          <p:cNvPr id="10" name="Picture 9" descr="Graphical user interface, text, application&#10;&#10;Description automatically generated">
            <a:extLst>
              <a:ext uri="{FF2B5EF4-FFF2-40B4-BE49-F238E27FC236}">
                <a16:creationId xmlns:a16="http://schemas.microsoft.com/office/drawing/2014/main" id="{19DDF491-7221-4CDE-EEF8-28497DFEB976}"/>
              </a:ext>
            </a:extLst>
          </p:cNvPr>
          <p:cNvPicPr>
            <a:picLocks noChangeAspect="1"/>
          </p:cNvPicPr>
          <p:nvPr/>
        </p:nvPicPr>
        <p:blipFill>
          <a:blip r:embed="rId3"/>
          <a:stretch>
            <a:fillRect/>
          </a:stretch>
        </p:blipFill>
        <p:spPr>
          <a:xfrm>
            <a:off x="0" y="356963"/>
            <a:ext cx="7559675" cy="5051945"/>
          </a:xfrm>
          <a:prstGeom prst="rect">
            <a:avLst/>
          </a:prstGeom>
        </p:spPr>
      </p:pic>
      <p:pic>
        <p:nvPicPr>
          <p:cNvPr id="13" name="Picture 12" descr="Logo, company name&#10;&#10;Description automatically generated">
            <a:extLst>
              <a:ext uri="{FF2B5EF4-FFF2-40B4-BE49-F238E27FC236}">
                <a16:creationId xmlns:a16="http://schemas.microsoft.com/office/drawing/2014/main" id="{4A05494A-43C9-C339-7E3E-17708E9FBF42}"/>
              </a:ext>
            </a:extLst>
          </p:cNvPr>
          <p:cNvPicPr>
            <a:picLocks noChangeAspect="1"/>
          </p:cNvPicPr>
          <p:nvPr/>
        </p:nvPicPr>
        <p:blipFill>
          <a:blip r:embed="rId4"/>
          <a:stretch>
            <a:fillRect/>
          </a:stretch>
        </p:blipFill>
        <p:spPr>
          <a:xfrm>
            <a:off x="3029050" y="-149340"/>
            <a:ext cx="1306012" cy="1306012"/>
          </a:xfrm>
          <a:prstGeom prst="rect">
            <a:avLst/>
          </a:prstGeom>
        </p:spPr>
      </p:pic>
    </p:spTree>
    <p:extLst>
      <p:ext uri="{BB962C8B-B14F-4D97-AF65-F5344CB8AC3E}">
        <p14:creationId xmlns:p14="http://schemas.microsoft.com/office/powerpoint/2010/main" val="350274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1BA458-3275-25A2-1766-83C8BBD6E433}"/>
              </a:ext>
            </a:extLst>
          </p:cNvPr>
          <p:cNvSpPr/>
          <p:nvPr/>
        </p:nvSpPr>
        <p:spPr>
          <a:xfrm>
            <a:off x="3902399" y="1392846"/>
            <a:ext cx="3657275" cy="3820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Diagram&#10;&#10;Description automatically generated">
            <a:extLst>
              <a:ext uri="{FF2B5EF4-FFF2-40B4-BE49-F238E27FC236}">
                <a16:creationId xmlns:a16="http://schemas.microsoft.com/office/drawing/2014/main" id="{FB46EC82-B0D5-8CDF-847A-58B0C485FD92}"/>
              </a:ext>
            </a:extLst>
          </p:cNvPr>
          <p:cNvPicPr>
            <a:picLocks noChangeAspect="1"/>
          </p:cNvPicPr>
          <p:nvPr/>
        </p:nvPicPr>
        <p:blipFill>
          <a:blip r:embed="rId3"/>
          <a:stretch>
            <a:fillRect/>
          </a:stretch>
        </p:blipFill>
        <p:spPr>
          <a:xfrm>
            <a:off x="3973888" y="843281"/>
            <a:ext cx="3331494" cy="2220996"/>
          </a:xfrm>
          <a:prstGeom prst="rect">
            <a:avLst/>
          </a:prstGeom>
        </p:spPr>
      </p:pic>
      <p:pic>
        <p:nvPicPr>
          <p:cNvPr id="12" name="Picture 11" descr="A picture containing clothing&#10;&#10;Description automatically generated">
            <a:extLst>
              <a:ext uri="{FF2B5EF4-FFF2-40B4-BE49-F238E27FC236}">
                <a16:creationId xmlns:a16="http://schemas.microsoft.com/office/drawing/2014/main" id="{A164E94A-2540-8457-663F-83C7C274D6E1}"/>
              </a:ext>
            </a:extLst>
          </p:cNvPr>
          <p:cNvPicPr>
            <a:picLocks noChangeAspect="1"/>
          </p:cNvPicPr>
          <p:nvPr/>
        </p:nvPicPr>
        <p:blipFill>
          <a:blip r:embed="rId4"/>
          <a:stretch>
            <a:fillRect/>
          </a:stretch>
        </p:blipFill>
        <p:spPr>
          <a:xfrm>
            <a:off x="4299852" y="3308780"/>
            <a:ext cx="2862368" cy="1720843"/>
          </a:xfrm>
          <a:prstGeom prst="rect">
            <a:avLst/>
          </a:prstGeom>
        </p:spPr>
      </p:pic>
      <p:sp>
        <p:nvSpPr>
          <p:cNvPr id="16" name="TextBox 15">
            <a:extLst>
              <a:ext uri="{FF2B5EF4-FFF2-40B4-BE49-F238E27FC236}">
                <a16:creationId xmlns:a16="http://schemas.microsoft.com/office/drawing/2014/main" id="{692C11B1-6B57-5778-93C4-9A4768A1C203}"/>
              </a:ext>
            </a:extLst>
          </p:cNvPr>
          <p:cNvSpPr txBox="1"/>
          <p:nvPr/>
        </p:nvSpPr>
        <p:spPr>
          <a:xfrm>
            <a:off x="0" y="378923"/>
            <a:ext cx="3973888" cy="4834337"/>
          </a:xfrm>
          <a:prstGeom prst="rect">
            <a:avLst/>
          </a:prstGeom>
          <a:solidFill>
            <a:schemeClr val="tx1"/>
          </a:solidFill>
        </p:spPr>
        <p:txBody>
          <a:bodyPr wrap="square" rtlCol="0">
            <a:spAutoFit/>
          </a:bodyPr>
          <a:lstStyle/>
          <a:p>
            <a:pPr lvl="1">
              <a:lnSpc>
                <a:spcPct val="107000"/>
              </a:lnSpc>
              <a:spcAft>
                <a:spcPts val="800"/>
              </a:spcAft>
            </a:pPr>
            <a:r>
              <a:rPr lang="en-US" sz="900" dirty="0">
                <a:solidFill>
                  <a:srgbClr val="001E70"/>
                </a:solidFill>
                <a:latin typeface="Tahoma" panose="020B0604030504040204" pitchFamily="34" charset="0"/>
                <a:ea typeface="Tahoma" panose="020B0604030504040204" pitchFamily="34" charset="0"/>
                <a:cs typeface="Tahoma" panose="020B0604030504040204" pitchFamily="34" charset="0"/>
              </a:rPr>
              <a:t>Your salivary pH can have serious implications for your dental health. While tooth enamel is the hardest substance in the body, it can be damaged by acidic saliva. When the pH of your saliva drops below 5.5, your tooth enamel starts to break down. </a:t>
            </a:r>
          </a:p>
          <a:p>
            <a:pPr lvl="1">
              <a:lnSpc>
                <a:spcPct val="107000"/>
              </a:lnSpc>
              <a:spcAft>
                <a:spcPts val="800"/>
              </a:spcAft>
            </a:pPr>
            <a:r>
              <a:rPr lang="en-US" sz="900" b="1" dirty="0">
                <a:solidFill>
                  <a:srgbClr val="001E70"/>
                </a:solidFill>
                <a:latin typeface="Tahoma" panose="020B0604030504040204" pitchFamily="34" charset="0"/>
                <a:ea typeface="Tahoma" panose="020B0604030504040204" pitchFamily="34" charset="0"/>
                <a:cs typeface="Tahoma" panose="020B0604030504040204" pitchFamily="34" charset="0"/>
              </a:rPr>
              <a:t>Tooth Enamel can’t grow back the damage is permanent</a:t>
            </a:r>
            <a:r>
              <a:rPr lang="en-US" sz="900" dirty="0">
                <a:solidFill>
                  <a:srgbClr val="001E70"/>
                </a:solidFill>
                <a:latin typeface="Tahoma" panose="020B0604030504040204" pitchFamily="34" charset="0"/>
                <a:ea typeface="Tahoma" panose="020B0604030504040204" pitchFamily="34" charset="0"/>
                <a:cs typeface="Tahoma" panose="020B0604030504040204" pitchFamily="34" charset="0"/>
              </a:rPr>
              <a:t>. If acids have eroded your enamel, your teeth might be sensitive. You could also notice discomfort when you drink hot, cold, or sweet beverages. A yellowish discoloration is another warning sign of enamel erosion</a:t>
            </a:r>
            <a:r>
              <a:rPr lang="en-US" sz="900" dirty="0">
                <a:latin typeface="Tahoma" panose="020B0604030504040204" pitchFamily="34" charset="0"/>
                <a:ea typeface="Tahoma" panose="020B0604030504040204" pitchFamily="34" charset="0"/>
                <a:cs typeface="Tahoma" panose="020B0604030504040204" pitchFamily="34" charset="0"/>
              </a:rPr>
              <a:t>.</a:t>
            </a:r>
            <a:r>
              <a:rPr lang="en-AU" sz="900" dirty="0">
                <a:solidFill>
                  <a:srgbClr val="002060"/>
                </a:solidFill>
                <a:effectLst/>
                <a:latin typeface="Tahoma" panose="020B0604030504040204" pitchFamily="34" charset="0"/>
                <a:ea typeface="Tahoma" panose="020B0604030504040204" pitchFamily="34" charset="0"/>
                <a:cs typeface="Tahoma" panose="020B0604030504040204" pitchFamily="34" charset="0"/>
              </a:rPr>
              <a:t>GORD/GERD (gastroesophageal reflux disease) can cause acidity in the oral cavity </a:t>
            </a:r>
          </a:p>
          <a:p>
            <a:pPr marL="472516" lvl="1" indent="-171450">
              <a:lnSpc>
                <a:spcPct val="107000"/>
              </a:lnSpc>
              <a:spcAft>
                <a:spcPts val="800"/>
              </a:spcAft>
              <a:buFont typeface="Arial" panose="020B0604020202020204" pitchFamily="34" charset="0"/>
              <a:buChar char="•"/>
            </a:pP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The stomach’s primary gastric acid is hydrochloric acid</a:t>
            </a:r>
          </a:p>
          <a:p>
            <a:pPr marL="472516" lvl="1" indent="-171450">
              <a:lnSpc>
                <a:spcPct val="107000"/>
              </a:lnSpc>
              <a:spcAft>
                <a:spcPts val="800"/>
              </a:spcAft>
              <a:buFont typeface="Arial" panose="020B0604020202020204" pitchFamily="34" charset="0"/>
              <a:buChar char="•"/>
            </a:pPr>
            <a:r>
              <a:rPr lang="en-AU" sz="900" dirty="0">
                <a:solidFill>
                  <a:srgbClr val="002060"/>
                </a:solidFill>
                <a:effectLst/>
                <a:latin typeface="Tahoma" panose="020B0604030504040204" pitchFamily="34" charset="0"/>
                <a:ea typeface="Tahoma" panose="020B0604030504040204" pitchFamily="34" charset="0"/>
                <a:cs typeface="Tahoma" panose="020B0604030504040204" pitchFamily="34" charset="0"/>
              </a:rPr>
              <a:t>Stomach acid is able to dissolve metal</a:t>
            </a:r>
          </a:p>
          <a:p>
            <a:pPr marL="472516" lvl="1" indent="-171450">
              <a:lnSpc>
                <a:spcPct val="107000"/>
              </a:lnSpc>
              <a:spcAft>
                <a:spcPts val="800"/>
              </a:spcAft>
              <a:buFont typeface="Arial" panose="020B0604020202020204" pitchFamily="34" charset="0"/>
              <a:buChar char="•"/>
            </a:pPr>
            <a:r>
              <a:rPr lang="en-AU" sz="9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Acidic food/beverage also contribute to lower oral pH </a:t>
            </a:r>
          </a:p>
          <a:p>
            <a:pPr marL="472516" lvl="1" indent="-171450">
              <a:lnSpc>
                <a:spcPct val="107000"/>
              </a:lnSpc>
              <a:spcAft>
                <a:spcPts val="800"/>
              </a:spcAft>
              <a:buFont typeface="Arial" panose="020B0604020202020204" pitchFamily="34" charset="0"/>
              <a:buChar char="•"/>
            </a:pPr>
            <a:r>
              <a:rPr lang="en-AU" sz="9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High acid </a:t>
            </a:r>
            <a:r>
              <a:rPr lang="en-AU" sz="900" dirty="0">
                <a:solidFill>
                  <a:srgbClr val="002060"/>
                </a:solidFill>
                <a:effectLst/>
                <a:latin typeface="Tahoma" panose="020B0604030504040204" pitchFamily="34" charset="0"/>
                <a:ea typeface="Tahoma" panose="020B0604030504040204" pitchFamily="34" charset="0"/>
                <a:cs typeface="Tahoma" panose="020B0604030504040204" pitchFamily="34" charset="0"/>
              </a:rPr>
              <a:t>intake, and </a:t>
            </a:r>
            <a:r>
              <a:rPr lang="en-AU" sz="9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low saliva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flow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places the teeth and mouth at very high risk</a:t>
            </a:r>
          </a:p>
          <a:p>
            <a:pPr marL="472516" lvl="1" indent="-171450">
              <a:lnSpc>
                <a:spcPct val="107000"/>
              </a:lnSpc>
              <a:spcAft>
                <a:spcPts val="800"/>
              </a:spcAft>
              <a:buFont typeface="Arial" panose="020B0604020202020204" pitchFamily="34" charset="0"/>
              <a:buChar char="•"/>
            </a:pP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pH Neutralising Mouthwash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helps to buffer the mouth’s oral balance</a:t>
            </a:r>
          </a:p>
          <a:p>
            <a:pPr marL="472516" lvl="1" indent="-171450">
              <a:lnSpc>
                <a:spcPct val="107000"/>
              </a:lnSpc>
              <a:spcAft>
                <a:spcPts val="800"/>
              </a:spcAft>
              <a:buFont typeface="Arial" panose="020B0604020202020204" pitchFamily="34" charset="0"/>
              <a:buChar char="•"/>
            </a:pP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Dry Mouth Gel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protects teeth / oral mucosa with ingredients known to provide antibacterial, antifungal and anti-inflammatory benefits –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for up to 8 hours </a:t>
            </a:r>
          </a:p>
          <a:p>
            <a:pPr marL="472516" lvl="1" indent="-171450">
              <a:lnSpc>
                <a:spcPct val="107000"/>
              </a:lnSpc>
              <a:spcAft>
                <a:spcPts val="800"/>
              </a:spcAft>
              <a:buFont typeface="Arial" panose="020B0604020202020204" pitchFamily="34" charset="0"/>
              <a:buChar char="•"/>
            </a:pP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is Endorsed by Australia’s leading Comprehensive Cancer Centre, Peter Mac VCCC – Dental Oncology Unit</a:t>
            </a:r>
            <a:endParaRPr lang="en-AU" sz="9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AU" sz="700" dirty="0">
                <a:solidFill>
                  <a:srgbClr val="0033CC"/>
                </a:solidFill>
                <a:latin typeface="Tahoma" panose="020B0604030504040204" pitchFamily="34" charset="0"/>
                <a:ea typeface="Tahoma" panose="020B0604030504040204" pitchFamily="34" charset="0"/>
                <a:cs typeface="Tahoma" panose="020B0604030504040204" pitchFamily="34" charset="0"/>
              </a:rPr>
              <a:t>       References: </a:t>
            </a:r>
            <a:r>
              <a:rPr lang="en-AU" sz="700" dirty="0">
                <a:solidFill>
                  <a:srgbClr val="0033CC"/>
                </a:solidFill>
              </a:rPr>
              <a:t>, Evans DF, Smith BG. The relationship between gastro-oesophageal reflux     disease and dental erosion. J Oral </a:t>
            </a:r>
            <a:r>
              <a:rPr lang="en-AU" sz="700" dirty="0" err="1">
                <a:solidFill>
                  <a:srgbClr val="0033CC"/>
                </a:solidFill>
              </a:rPr>
              <a:t>Rehabil</a:t>
            </a:r>
            <a:r>
              <a:rPr lang="en-AU" sz="700" dirty="0">
                <a:solidFill>
                  <a:srgbClr val="0033CC"/>
                </a:solidFill>
              </a:rPr>
              <a:t>. 1996 May;23(5):289-97. </a:t>
            </a:r>
            <a:r>
              <a:rPr lang="en-AU" sz="700" dirty="0" err="1">
                <a:solidFill>
                  <a:srgbClr val="0033CC"/>
                </a:solidFill>
              </a:rPr>
              <a:t>doi</a:t>
            </a:r>
            <a:r>
              <a:rPr lang="en-AU" sz="700" dirty="0">
                <a:solidFill>
                  <a:srgbClr val="0033CC"/>
                </a:solidFill>
              </a:rPr>
              <a:t>: 10.1111/j.1365-2842.1996.tb00855.x. PMID: 8736440</a:t>
            </a:r>
            <a:endParaRPr lang="en-AU" sz="700" dirty="0">
              <a:solidFill>
                <a:srgbClr val="0033CC"/>
              </a:solidFill>
              <a:cs typeface="Times New Roman" panose="02020603050405020304" pitchFamily="18" charset="0"/>
            </a:endParaRPr>
          </a:p>
          <a:p>
            <a:pPr algn="r">
              <a:lnSpc>
                <a:spcPct val="107000"/>
              </a:lnSpc>
              <a:spcAft>
                <a:spcPts val="800"/>
              </a:spcAft>
            </a:pPr>
            <a:endParaRPr lang="en-AU" sz="700" dirty="0">
              <a:solidFill>
                <a:srgbClr val="0033CC"/>
              </a:solidFill>
              <a:cs typeface="Times New Roman" panose="02020603050405020304" pitchFamily="18" charset="0"/>
            </a:endParaRPr>
          </a:p>
        </p:txBody>
      </p:sp>
      <p:sp>
        <p:nvSpPr>
          <p:cNvPr id="17" name="TextBox 16">
            <a:extLst>
              <a:ext uri="{FF2B5EF4-FFF2-40B4-BE49-F238E27FC236}">
                <a16:creationId xmlns:a16="http://schemas.microsoft.com/office/drawing/2014/main" id="{541C3D32-23B7-E316-E576-5D83491DEF4D}"/>
              </a:ext>
            </a:extLst>
          </p:cNvPr>
          <p:cNvSpPr txBox="1"/>
          <p:nvPr/>
        </p:nvSpPr>
        <p:spPr>
          <a:xfrm>
            <a:off x="4715578" y="259534"/>
            <a:ext cx="2294822" cy="400110"/>
          </a:xfrm>
          <a:prstGeom prst="rect">
            <a:avLst/>
          </a:prstGeom>
          <a:noFill/>
        </p:spPr>
        <p:txBody>
          <a:bodyPr wrap="square" rtlCol="0">
            <a:spAutoFit/>
          </a:bodyPr>
          <a:lstStyle/>
          <a:p>
            <a:r>
              <a:rPr lang="en-AU" sz="2000" dirty="0">
                <a:solidFill>
                  <a:srgbClr val="002060"/>
                </a:solidFill>
                <a:latin typeface="Optima LT Pro" panose="020B0802050508020304" pitchFamily="34" charset="0"/>
              </a:rPr>
              <a:t>Oral pH &amp; Saliva</a:t>
            </a:r>
          </a:p>
        </p:txBody>
      </p:sp>
    </p:spTree>
    <p:extLst>
      <p:ext uri="{BB962C8B-B14F-4D97-AF65-F5344CB8AC3E}">
        <p14:creationId xmlns:p14="http://schemas.microsoft.com/office/powerpoint/2010/main" val="33137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1000"/>
                                        <p:tgtEl>
                                          <p:spTgt spid="16">
                                            <p:txEl>
                                              <p:pRg st="0" end="0"/>
                                            </p:txEl>
                                          </p:spTgt>
                                        </p:tgtEl>
                                      </p:cBhvr>
                                    </p:animEffect>
                                    <p:anim calcmode="lin" valueType="num">
                                      <p:cBhvr>
                                        <p:cTn id="3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fade">
                                      <p:cBhvr>
                                        <p:cTn id="36" dur="1000"/>
                                        <p:tgtEl>
                                          <p:spTgt spid="16">
                                            <p:txEl>
                                              <p:pRg st="1" end="1"/>
                                            </p:txEl>
                                          </p:spTgt>
                                        </p:tgtEl>
                                      </p:cBhvr>
                                    </p:animEffect>
                                    <p:anim calcmode="lin" valueType="num">
                                      <p:cBhvr>
                                        <p:cTn id="37"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fade">
                                      <p:cBhvr>
                                        <p:cTn id="43" dur="1000"/>
                                        <p:tgtEl>
                                          <p:spTgt spid="16">
                                            <p:txEl>
                                              <p:pRg st="2" end="2"/>
                                            </p:txEl>
                                          </p:spTgt>
                                        </p:tgtEl>
                                      </p:cBhvr>
                                    </p:animEffect>
                                    <p:anim calcmode="lin" valueType="num">
                                      <p:cBhvr>
                                        <p:cTn id="4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3" end="3"/>
                                            </p:txEl>
                                          </p:spTgt>
                                        </p:tgtEl>
                                        <p:attrNameLst>
                                          <p:attrName>style.visibility</p:attrName>
                                        </p:attrNameLst>
                                      </p:cBhvr>
                                      <p:to>
                                        <p:strVal val="visible"/>
                                      </p:to>
                                    </p:set>
                                    <p:animEffect transition="in" filter="fade">
                                      <p:cBhvr>
                                        <p:cTn id="50" dur="1000"/>
                                        <p:tgtEl>
                                          <p:spTgt spid="16">
                                            <p:txEl>
                                              <p:pRg st="3" end="3"/>
                                            </p:txEl>
                                          </p:spTgt>
                                        </p:tgtEl>
                                      </p:cBhvr>
                                    </p:animEffect>
                                    <p:anim calcmode="lin" valueType="num">
                                      <p:cBhvr>
                                        <p:cTn id="51"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fade">
                                      <p:cBhvr>
                                        <p:cTn id="57" dur="1000"/>
                                        <p:tgtEl>
                                          <p:spTgt spid="16">
                                            <p:txEl>
                                              <p:pRg st="4" end="4"/>
                                            </p:txEl>
                                          </p:spTgt>
                                        </p:tgtEl>
                                      </p:cBhvr>
                                    </p:animEffect>
                                    <p:anim calcmode="lin" valueType="num">
                                      <p:cBhvr>
                                        <p:cTn id="5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6">
                                            <p:txEl>
                                              <p:pRg st="5" end="5"/>
                                            </p:txEl>
                                          </p:spTgt>
                                        </p:tgtEl>
                                        <p:attrNameLst>
                                          <p:attrName>style.visibility</p:attrName>
                                        </p:attrNameLst>
                                      </p:cBhvr>
                                      <p:to>
                                        <p:strVal val="visible"/>
                                      </p:to>
                                    </p:set>
                                    <p:animEffect transition="in" filter="fade">
                                      <p:cBhvr>
                                        <p:cTn id="64" dur="1000"/>
                                        <p:tgtEl>
                                          <p:spTgt spid="16">
                                            <p:txEl>
                                              <p:pRg st="5" end="5"/>
                                            </p:txEl>
                                          </p:spTgt>
                                        </p:tgtEl>
                                      </p:cBhvr>
                                    </p:animEffect>
                                    <p:anim calcmode="lin" valueType="num">
                                      <p:cBhvr>
                                        <p:cTn id="65"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6">
                                            <p:txEl>
                                              <p:pRg st="6" end="6"/>
                                            </p:txEl>
                                          </p:spTgt>
                                        </p:tgtEl>
                                        <p:attrNameLst>
                                          <p:attrName>style.visibility</p:attrName>
                                        </p:attrNameLst>
                                      </p:cBhvr>
                                      <p:to>
                                        <p:strVal val="visible"/>
                                      </p:to>
                                    </p:set>
                                    <p:animEffect transition="in" filter="fade">
                                      <p:cBhvr>
                                        <p:cTn id="71" dur="1000"/>
                                        <p:tgtEl>
                                          <p:spTgt spid="16">
                                            <p:txEl>
                                              <p:pRg st="6" end="6"/>
                                            </p:txEl>
                                          </p:spTgt>
                                        </p:tgtEl>
                                      </p:cBhvr>
                                    </p:animEffect>
                                    <p:anim calcmode="lin" valueType="num">
                                      <p:cBhvr>
                                        <p:cTn id="72"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6">
                                            <p:txEl>
                                              <p:pRg st="7" end="7"/>
                                            </p:txEl>
                                          </p:spTgt>
                                        </p:tgtEl>
                                        <p:attrNameLst>
                                          <p:attrName>style.visibility</p:attrName>
                                        </p:attrNameLst>
                                      </p:cBhvr>
                                      <p:to>
                                        <p:strVal val="visible"/>
                                      </p:to>
                                    </p:set>
                                    <p:animEffect transition="in" filter="fade">
                                      <p:cBhvr>
                                        <p:cTn id="78" dur="1000"/>
                                        <p:tgtEl>
                                          <p:spTgt spid="16">
                                            <p:txEl>
                                              <p:pRg st="7" end="7"/>
                                            </p:txEl>
                                          </p:spTgt>
                                        </p:tgtEl>
                                      </p:cBhvr>
                                    </p:animEffect>
                                    <p:anim calcmode="lin" valueType="num">
                                      <p:cBhvr>
                                        <p:cTn id="79"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80"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6">
                                            <p:txEl>
                                              <p:pRg st="8" end="8"/>
                                            </p:txEl>
                                          </p:spTgt>
                                        </p:tgtEl>
                                        <p:attrNameLst>
                                          <p:attrName>style.visibility</p:attrName>
                                        </p:attrNameLst>
                                      </p:cBhvr>
                                      <p:to>
                                        <p:strVal val="visible"/>
                                      </p:to>
                                    </p:set>
                                    <p:animEffect transition="in" filter="fade">
                                      <p:cBhvr>
                                        <p:cTn id="85" dur="1000"/>
                                        <p:tgtEl>
                                          <p:spTgt spid="16">
                                            <p:txEl>
                                              <p:pRg st="8" end="8"/>
                                            </p:txEl>
                                          </p:spTgt>
                                        </p:tgtEl>
                                      </p:cBhvr>
                                    </p:animEffect>
                                    <p:anim calcmode="lin" valueType="num">
                                      <p:cBhvr>
                                        <p:cTn id="86"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6">
                                            <p:txEl>
                                              <p:pRg st="9" end="9"/>
                                            </p:txEl>
                                          </p:spTgt>
                                        </p:tgtEl>
                                        <p:attrNameLst>
                                          <p:attrName>style.visibility</p:attrName>
                                        </p:attrNameLst>
                                      </p:cBhvr>
                                      <p:to>
                                        <p:strVal val="visible"/>
                                      </p:to>
                                    </p:set>
                                    <p:animEffect transition="in" filter="fade">
                                      <p:cBhvr>
                                        <p:cTn id="92" dur="1000"/>
                                        <p:tgtEl>
                                          <p:spTgt spid="16">
                                            <p:txEl>
                                              <p:pRg st="9" end="9"/>
                                            </p:txEl>
                                          </p:spTgt>
                                        </p:tgtEl>
                                      </p:cBhvr>
                                    </p:animEffect>
                                    <p:anim calcmode="lin" valueType="num">
                                      <p:cBhvr>
                                        <p:cTn id="93"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94"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 name="Rectangle 9"/>
          <p:cNvSpPr/>
          <p:nvPr/>
        </p:nvSpPr>
        <p:spPr>
          <a:xfrm>
            <a:off x="0" y="683768"/>
            <a:ext cx="3880800" cy="4643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60886" y="2134483"/>
            <a:ext cx="3355419" cy="2775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91"/>
          </a:p>
        </p:txBody>
      </p:sp>
      <p:sp>
        <p:nvSpPr>
          <p:cNvPr id="2" name="Title 1"/>
          <p:cNvSpPr>
            <a:spLocks noGrp="1"/>
          </p:cNvSpPr>
          <p:nvPr>
            <p:ph type="ctrTitle"/>
          </p:nvPr>
        </p:nvSpPr>
        <p:spPr>
          <a:xfrm>
            <a:off x="-1" y="273033"/>
            <a:ext cx="7559676" cy="653632"/>
          </a:xfrm>
        </p:spPr>
        <p:txBody>
          <a:bodyPr>
            <a:normAutofit/>
          </a:bodyPr>
          <a:lstStyle/>
          <a:p>
            <a:pPr>
              <a:lnSpc>
                <a:spcPct val="100000"/>
              </a:lnSpc>
            </a:pPr>
            <a:r>
              <a:rPr lang="en-AU" sz="2000" b="1" dirty="0">
                <a:solidFill>
                  <a:srgbClr val="0033CC"/>
                </a:solidFill>
                <a:latin typeface="Optima LT Pro" panose="020B0802050508020304" pitchFamily="34" charset="0"/>
              </a:rPr>
              <a:t>Denta-Med</a:t>
            </a:r>
            <a:r>
              <a:rPr lang="en-AU" sz="2000" dirty="0">
                <a:solidFill>
                  <a:srgbClr val="0033CC"/>
                </a:solidFill>
                <a:latin typeface="Optima LT Pro" panose="020B0802050508020304" pitchFamily="34" charset="0"/>
              </a:rPr>
              <a:t>™ </a:t>
            </a:r>
            <a:r>
              <a:rPr lang="en-AU" sz="1600" b="1" cap="none" dirty="0">
                <a:solidFill>
                  <a:srgbClr val="002060"/>
                </a:solidFill>
                <a:latin typeface="Optima LT Pro" panose="020B0802050508020304" pitchFamily="34" charset="0"/>
              </a:rPr>
              <a:t>p</a:t>
            </a:r>
            <a:r>
              <a:rPr lang="en-AU" sz="1600" b="1" dirty="0">
                <a:solidFill>
                  <a:srgbClr val="002060"/>
                </a:solidFill>
                <a:latin typeface="Optima LT Pro" panose="020B0802050508020304" pitchFamily="34" charset="0"/>
              </a:rPr>
              <a:t>H Neutralising mouthwash</a:t>
            </a:r>
          </a:p>
        </p:txBody>
      </p:sp>
      <p:sp>
        <p:nvSpPr>
          <p:cNvPr id="7" name="Subtitle 2"/>
          <p:cNvSpPr txBox="1">
            <a:spLocks/>
          </p:cNvSpPr>
          <p:nvPr/>
        </p:nvSpPr>
        <p:spPr>
          <a:xfrm>
            <a:off x="402488" y="2994327"/>
            <a:ext cx="6796301" cy="1728121"/>
          </a:xfrm>
          <a:prstGeom prst="rect">
            <a:avLst/>
          </a:prstGeom>
        </p:spPr>
        <p:txBody>
          <a:bodyPr vert="horz" lIns="53277" tIns="26638" rIns="53277" bIns="26638"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AU" sz="1165" dirty="0"/>
          </a:p>
        </p:txBody>
      </p:sp>
      <p:sp>
        <p:nvSpPr>
          <p:cNvPr id="8" name="Rectangle 7">
            <a:extLst>
              <a:ext uri="{FF2B5EF4-FFF2-40B4-BE49-F238E27FC236}">
                <a16:creationId xmlns:a16="http://schemas.microsoft.com/office/drawing/2014/main" id="{695EE909-9C57-FFB8-AD00-495D3E7F2AE8}"/>
              </a:ext>
            </a:extLst>
          </p:cNvPr>
          <p:cNvSpPr/>
          <p:nvPr/>
        </p:nvSpPr>
        <p:spPr>
          <a:xfrm>
            <a:off x="6462699" y="816648"/>
            <a:ext cx="1096977" cy="4511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8EDE4CF0-AB19-8348-B579-1B291898E168}"/>
              </a:ext>
            </a:extLst>
          </p:cNvPr>
          <p:cNvSpPr txBox="1"/>
          <p:nvPr/>
        </p:nvSpPr>
        <p:spPr>
          <a:xfrm>
            <a:off x="1896434" y="816648"/>
            <a:ext cx="5343957" cy="4585871"/>
          </a:xfrm>
          <a:prstGeom prst="rect">
            <a:avLst/>
          </a:prstGeom>
          <a:solidFill>
            <a:schemeClr val="tx1"/>
          </a:solidFill>
        </p:spPr>
        <p:txBody>
          <a:bodyPr wrap="square" rtlCol="0">
            <a:spAutoFit/>
          </a:bodyPr>
          <a:lstStyle/>
          <a:p>
            <a:pPr lvl="1"/>
            <a:r>
              <a:rPr lang="en-AU" sz="11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pH Neutralising Mouthwash </a:t>
            </a:r>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enriched with Sodium Bicarbonate 250mL bottle. Sodium Bicarbonate is well known to help reduce harmful high oral acid levels in the mouth</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Oral pH will increase markedly when consuming fizzy drinks (including sugar-free), sports/energy drinks, citrus fruits, Kombucha, vitamin C tablets, lemon-flavoured drinks or tea, vinegar, wine or pre-mixed alcoholic drinks </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Stomach acid is highly acidic and dentally harmful, causing erosion of tooth enamel. This can lead to substantial dental treatment being required, from fillings through to root canal treatment (if left unchecked)   </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Stomach acid may reach the mouth via vomiting and reflux. Some people are more at risk if suffering from morning sickness, anorexia or bulimia and heartburn</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11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pH Neutralising Mouthwash </a:t>
            </a:r>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has a welcome refreshing flavour, eliminating the unpleasant taste of home-made ‘</a:t>
            </a:r>
            <a:r>
              <a:rPr lang="en-AU" sz="1100" dirty="0" err="1">
                <a:solidFill>
                  <a:srgbClr val="002060"/>
                </a:solidFill>
                <a:latin typeface="Tahoma" panose="020B0604030504040204" pitchFamily="34" charset="0"/>
                <a:ea typeface="Tahoma" panose="020B0604030504040204" pitchFamily="34" charset="0"/>
                <a:cs typeface="Tahoma" panose="020B0604030504040204" pitchFamily="34" charset="0"/>
              </a:rPr>
              <a:t>sodi</a:t>
            </a:r>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-bicarb’ mouthwash</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Best results are achieved by rinsing the mouth with </a:t>
            </a:r>
            <a:r>
              <a:rPr lang="en-AU" sz="11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pH Neutralising Mouthwash</a:t>
            </a:r>
            <a:r>
              <a:rPr lang="en-AU" sz="1100" b="1"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AU" sz="1100" i="1" dirty="0">
                <a:solidFill>
                  <a:srgbClr val="002060"/>
                </a:solidFill>
                <a:latin typeface="Tahoma" panose="020B0604030504040204" pitchFamily="34" charset="0"/>
                <a:ea typeface="Tahoma" panose="020B0604030504040204" pitchFamily="34" charset="0"/>
                <a:cs typeface="Tahoma" panose="020B0604030504040204" pitchFamily="34" charset="0"/>
              </a:rPr>
              <a:t>before </a:t>
            </a:r>
            <a:r>
              <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rPr>
              <a:t>brushing teeth. Rinse/gargle as frequently as required after consumption of products high in acid</a:t>
            </a:r>
          </a:p>
          <a:p>
            <a:pPr lvl="1"/>
            <a:endParaRPr lang="en-AU" sz="11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700" dirty="0">
                <a:solidFill>
                  <a:srgbClr val="0033CC"/>
                </a:solidFill>
                <a:latin typeface="Tahoma" panose="020B0604030504040204" pitchFamily="34" charset="0"/>
                <a:ea typeface="Tahoma" panose="020B0604030504040204" pitchFamily="34" charset="0"/>
                <a:cs typeface="Tahoma" panose="020B0604030504040204" pitchFamily="34" charset="0"/>
              </a:rPr>
              <a:t>References: </a:t>
            </a:r>
            <a:r>
              <a:rPr lang="en-AU" sz="700" dirty="0">
                <a:solidFill>
                  <a:srgbClr val="0033CC"/>
                </a:solidFill>
              </a:rPr>
              <a:t>, Evans DF, Smith BG. The relationship between gastro-oesophageal reflux disease and dental erosion. J Oral </a:t>
            </a:r>
            <a:r>
              <a:rPr lang="en-AU" sz="700" dirty="0" err="1">
                <a:solidFill>
                  <a:srgbClr val="0033CC"/>
                </a:solidFill>
              </a:rPr>
              <a:t>Rehabil</a:t>
            </a:r>
            <a:r>
              <a:rPr lang="en-AU" sz="700" dirty="0">
                <a:solidFill>
                  <a:srgbClr val="0033CC"/>
                </a:solidFill>
              </a:rPr>
              <a:t>. 1996 May;23(5):289-97. </a:t>
            </a:r>
            <a:r>
              <a:rPr lang="en-AU" sz="700" dirty="0" err="1">
                <a:solidFill>
                  <a:srgbClr val="0033CC"/>
                </a:solidFill>
              </a:rPr>
              <a:t>doi</a:t>
            </a:r>
            <a:r>
              <a:rPr lang="en-AU" sz="700" dirty="0">
                <a:solidFill>
                  <a:srgbClr val="0033CC"/>
                </a:solidFill>
              </a:rPr>
              <a:t>: 10.1111/j.1365-2842.1996.tb00855.x. PMID: 8736440</a:t>
            </a:r>
          </a:p>
          <a:p>
            <a:pPr lvl="1"/>
            <a:endParaRPr lang="en-AU" sz="700" dirty="0">
              <a:solidFill>
                <a:srgbClr val="0033CC"/>
              </a:solidFill>
            </a:endParaRPr>
          </a:p>
          <a:p>
            <a:pPr lvl="1"/>
            <a:endParaRPr lang="en-AU" sz="700" dirty="0">
              <a:solidFill>
                <a:srgbClr val="0033CC"/>
              </a:solidFill>
            </a:endParaRPr>
          </a:p>
        </p:txBody>
      </p:sp>
      <p:pic>
        <p:nvPicPr>
          <p:cNvPr id="4" name="Picture 3" descr="A white bottle with a green label&#10;&#10;Description automatically generated">
            <a:extLst>
              <a:ext uri="{FF2B5EF4-FFF2-40B4-BE49-F238E27FC236}">
                <a16:creationId xmlns:a16="http://schemas.microsoft.com/office/drawing/2014/main" id="{1A5FE54F-A22E-55F7-819C-7BFFC9E19C5A}"/>
              </a:ext>
            </a:extLst>
          </p:cNvPr>
          <p:cNvPicPr>
            <a:picLocks noChangeAspect="1"/>
          </p:cNvPicPr>
          <p:nvPr/>
        </p:nvPicPr>
        <p:blipFill rotWithShape="1">
          <a:blip r:embed="rId2"/>
          <a:srcRect l="31257" t="19887" r="29553" b="6317"/>
          <a:stretch/>
        </p:blipFill>
        <p:spPr>
          <a:xfrm>
            <a:off x="105521" y="978214"/>
            <a:ext cx="2087880" cy="3931555"/>
          </a:xfrm>
          <a:prstGeom prst="rect">
            <a:avLst/>
          </a:prstGeom>
        </p:spPr>
      </p:pic>
    </p:spTree>
    <p:extLst>
      <p:ext uri="{BB962C8B-B14F-4D97-AF65-F5344CB8AC3E}">
        <p14:creationId xmlns:p14="http://schemas.microsoft.com/office/powerpoint/2010/main" val="4747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Effect transition="in" filter="fade">
                                      <p:cBhvr>
                                        <p:cTn id="28" dur="1000"/>
                                        <p:tgtEl>
                                          <p:spTgt spid="18">
                                            <p:txEl>
                                              <p:pRg st="4" end="4"/>
                                            </p:txEl>
                                          </p:spTgt>
                                        </p:tgtEl>
                                      </p:cBhvr>
                                    </p:animEffect>
                                    <p:anim calcmode="lin" valueType="num">
                                      <p:cBhvr>
                                        <p:cTn id="29"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6" end="6"/>
                                            </p:txEl>
                                          </p:spTgt>
                                        </p:tgtEl>
                                        <p:attrNameLst>
                                          <p:attrName>style.visibility</p:attrName>
                                        </p:attrNameLst>
                                      </p:cBhvr>
                                      <p:to>
                                        <p:strVal val="visible"/>
                                      </p:to>
                                    </p:set>
                                    <p:animEffect transition="in" filter="fade">
                                      <p:cBhvr>
                                        <p:cTn id="35" dur="1000"/>
                                        <p:tgtEl>
                                          <p:spTgt spid="18">
                                            <p:txEl>
                                              <p:pRg st="6" end="6"/>
                                            </p:txEl>
                                          </p:spTgt>
                                        </p:tgtEl>
                                      </p:cBhvr>
                                    </p:animEffect>
                                    <p:anim calcmode="lin" valueType="num">
                                      <p:cBhvr>
                                        <p:cTn id="36"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fade">
                                      <p:cBhvr>
                                        <p:cTn id="42" dur="1000"/>
                                        <p:tgtEl>
                                          <p:spTgt spid="18">
                                            <p:txEl>
                                              <p:pRg st="8" end="8"/>
                                            </p:txEl>
                                          </p:spTgt>
                                        </p:tgtEl>
                                      </p:cBhvr>
                                    </p:animEffect>
                                    <p:anim calcmode="lin" valueType="num">
                                      <p:cBhvr>
                                        <p:cTn id="43"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10" end="10"/>
                                            </p:txEl>
                                          </p:spTgt>
                                        </p:tgtEl>
                                        <p:attrNameLst>
                                          <p:attrName>style.visibility</p:attrName>
                                        </p:attrNameLst>
                                      </p:cBhvr>
                                      <p:to>
                                        <p:strVal val="visible"/>
                                      </p:to>
                                    </p:set>
                                    <p:animEffect transition="in" filter="fade">
                                      <p:cBhvr>
                                        <p:cTn id="49" dur="1000"/>
                                        <p:tgtEl>
                                          <p:spTgt spid="18">
                                            <p:txEl>
                                              <p:pRg st="10" end="10"/>
                                            </p:txEl>
                                          </p:spTgt>
                                        </p:tgtEl>
                                      </p:cBhvr>
                                    </p:animEffect>
                                    <p:anim calcmode="lin" valueType="num">
                                      <p:cBhvr>
                                        <p:cTn id="50" dur="1000" fill="hold"/>
                                        <p:tgtEl>
                                          <p:spTgt spid="18">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xEl>
                                              <p:pRg st="12" end="12"/>
                                            </p:txEl>
                                          </p:spTgt>
                                        </p:tgtEl>
                                        <p:attrNameLst>
                                          <p:attrName>style.visibility</p:attrName>
                                        </p:attrNameLst>
                                      </p:cBhvr>
                                      <p:to>
                                        <p:strVal val="visible"/>
                                      </p:to>
                                    </p:set>
                                    <p:animEffect transition="in" filter="fade">
                                      <p:cBhvr>
                                        <p:cTn id="56" dur="1000"/>
                                        <p:tgtEl>
                                          <p:spTgt spid="18">
                                            <p:txEl>
                                              <p:pRg st="12" end="12"/>
                                            </p:txEl>
                                          </p:spTgt>
                                        </p:tgtEl>
                                      </p:cBhvr>
                                    </p:animEffect>
                                    <p:anim calcmode="lin" valueType="num">
                                      <p:cBhvr>
                                        <p:cTn id="57" dur="1000" fill="hold"/>
                                        <p:tgtEl>
                                          <p:spTgt spid="18">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 name="Rectangle 9"/>
          <p:cNvSpPr/>
          <p:nvPr/>
        </p:nvSpPr>
        <p:spPr>
          <a:xfrm>
            <a:off x="0" y="683768"/>
            <a:ext cx="3880800" cy="4643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0" y="2470744"/>
            <a:ext cx="3355419" cy="2775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91"/>
          </a:p>
        </p:txBody>
      </p:sp>
      <p:sp>
        <p:nvSpPr>
          <p:cNvPr id="7" name="Subtitle 2"/>
          <p:cNvSpPr txBox="1">
            <a:spLocks/>
          </p:cNvSpPr>
          <p:nvPr/>
        </p:nvSpPr>
        <p:spPr>
          <a:xfrm>
            <a:off x="402488" y="2994327"/>
            <a:ext cx="6796301" cy="1728121"/>
          </a:xfrm>
          <a:prstGeom prst="rect">
            <a:avLst/>
          </a:prstGeom>
        </p:spPr>
        <p:txBody>
          <a:bodyPr vert="horz" lIns="53277" tIns="26638" rIns="53277" bIns="26638"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AU" sz="1165" dirty="0"/>
          </a:p>
        </p:txBody>
      </p:sp>
      <p:sp>
        <p:nvSpPr>
          <p:cNvPr id="2" name="Title 1"/>
          <p:cNvSpPr>
            <a:spLocks noGrp="1"/>
          </p:cNvSpPr>
          <p:nvPr>
            <p:ph type="ctrTitle" idx="4294967295"/>
          </p:nvPr>
        </p:nvSpPr>
        <p:spPr>
          <a:xfrm>
            <a:off x="1785938" y="204788"/>
            <a:ext cx="5773737" cy="601662"/>
          </a:xfrm>
        </p:spPr>
        <p:txBody>
          <a:bodyPr>
            <a:normAutofit/>
          </a:bodyPr>
          <a:lstStyle/>
          <a:p>
            <a:pPr>
              <a:lnSpc>
                <a:spcPct val="100000"/>
              </a:lnSpc>
            </a:pPr>
            <a:r>
              <a:rPr lang="en-AU" sz="2000" b="1" dirty="0">
                <a:solidFill>
                  <a:srgbClr val="0033CC"/>
                </a:solidFill>
                <a:latin typeface="Optima LT Pro" panose="020B0802050508020304" pitchFamily="34" charset="0"/>
              </a:rPr>
              <a:t>Denta-Med</a:t>
            </a:r>
            <a:r>
              <a:rPr lang="en-AU" sz="2000" dirty="0">
                <a:solidFill>
                  <a:srgbClr val="0033CC"/>
                </a:solidFill>
                <a:latin typeface="Optima LT Pro" panose="020B0802050508020304" pitchFamily="34" charset="0"/>
              </a:rPr>
              <a:t>™ </a:t>
            </a:r>
            <a:r>
              <a:rPr lang="en-AU" sz="1600" b="1" dirty="0">
                <a:solidFill>
                  <a:srgbClr val="002060"/>
                </a:solidFill>
                <a:latin typeface="Optima LT Pro" panose="020B0802050508020304" pitchFamily="34" charset="0"/>
              </a:rPr>
              <a:t>DRY MOUTH ORAL HYGIENE Gel</a:t>
            </a:r>
          </a:p>
        </p:txBody>
      </p:sp>
      <p:sp>
        <p:nvSpPr>
          <p:cNvPr id="3" name="Rectangle 2">
            <a:extLst>
              <a:ext uri="{FF2B5EF4-FFF2-40B4-BE49-F238E27FC236}">
                <a16:creationId xmlns:a16="http://schemas.microsoft.com/office/drawing/2014/main" id="{24884AAD-BB87-0205-375F-A5816EB78FCC}"/>
              </a:ext>
            </a:extLst>
          </p:cNvPr>
          <p:cNvSpPr/>
          <p:nvPr/>
        </p:nvSpPr>
        <p:spPr>
          <a:xfrm>
            <a:off x="6456828" y="1234222"/>
            <a:ext cx="1144449" cy="4093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8EDE4CF0-AB19-8348-B579-1B291898E168}"/>
              </a:ext>
            </a:extLst>
          </p:cNvPr>
          <p:cNvSpPr txBox="1"/>
          <p:nvPr/>
        </p:nvSpPr>
        <p:spPr>
          <a:xfrm>
            <a:off x="2635310" y="787983"/>
            <a:ext cx="4808206" cy="4770537"/>
          </a:xfrm>
          <a:prstGeom prst="rect">
            <a:avLst/>
          </a:prstGeom>
          <a:solidFill>
            <a:schemeClr val="tx1"/>
          </a:solidFill>
        </p:spPr>
        <p:txBody>
          <a:bodyPr wrap="square" rtlCol="0">
            <a:spAutoFit/>
          </a:bodyPr>
          <a:lstStyle/>
          <a:p>
            <a:pPr lvl="1"/>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Dry Mouth Oral Hygiene Gel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65mL Tube</a:t>
            </a:r>
          </a:p>
          <a:p>
            <a:pPr lvl="1"/>
            <a:endParaRPr lang="en-AU" sz="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Provides 8 hour (overnight) relief from Dry Mouth</a:t>
            </a:r>
          </a:p>
          <a:p>
            <a:pPr lvl="1"/>
            <a:endParaRPr lang="en-AU" sz="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is a moisturising, fluoridated gel (Sodium Fluoride 1,000ppm) binding to the surfaces inside the mouth</a:t>
            </a:r>
          </a:p>
          <a:p>
            <a:pPr lvl="1"/>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lvl="1"/>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Brush with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Dry Mouth Gel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instead of regular toothpaste for dry and sensitive mouths</a:t>
            </a:r>
          </a:p>
          <a:p>
            <a:pPr lvl="1"/>
            <a:endParaRPr lang="en-AU" sz="500"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lvl="1"/>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Proprietary ingredients in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provide multiple benefits – cleans, protects, moisturises, hydrates and soothes the mouth and nurtures oral mucosa and the gingival tissue</a:t>
            </a:r>
          </a:p>
          <a:p>
            <a:pPr lvl="1"/>
            <a:endParaRPr lang="en-AU" sz="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enhances the quality of saliva. Where there is no saliva present,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 Dry Mouth Gel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replaces/replicates its very important protective role in the mouth</a:t>
            </a:r>
          </a:p>
          <a:p>
            <a:pPr lvl="1"/>
            <a:endParaRPr lang="en-AU" sz="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Denta-Med</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AU" sz="900" b="1" dirty="0">
                <a:solidFill>
                  <a:srgbClr val="002060"/>
                </a:solidFill>
                <a:latin typeface="Tahoma" panose="020B0604030504040204" pitchFamily="34" charset="0"/>
                <a:ea typeface="Tahoma" panose="020B0604030504040204" pitchFamily="34" charset="0"/>
                <a:cs typeface="Tahoma" panose="020B0604030504040204" pitchFamily="34" charset="0"/>
              </a:rPr>
              <a:t>Dry Mouth Gel </a:t>
            </a:r>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is a long lasting, hydrating formulation. Using gentle cleansers that are low foaming (no SLS), alcohol free, does not dry, sting or burn the mouth</a:t>
            </a:r>
            <a:endParaRPr lang="en-AU" sz="900"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lvl="1"/>
            <a:endParaRPr lang="en-AU" sz="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r>
              <a:rPr lang="en-AU" sz="900" dirty="0">
                <a:solidFill>
                  <a:srgbClr val="002060"/>
                </a:solidFill>
                <a:latin typeface="Tahoma" panose="020B0604030504040204" pitchFamily="34" charset="0"/>
                <a:ea typeface="Tahoma" panose="020B0604030504040204" pitchFamily="34" charset="0"/>
                <a:cs typeface="Tahoma" panose="020B0604030504040204" pitchFamily="34" charset="0"/>
              </a:rPr>
              <a:t>Made in Australia (Available in 65mL Tube, 125mL Pump Bottle, 300mL Pump Bottle and box of 20 x 3mL individual sachets)</a:t>
            </a: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1"/>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72516" lvl="1" indent="-171450">
              <a:buFont typeface="Arial" panose="020B0604020202020204" pitchFamily="34" charset="0"/>
              <a:buChar char="•"/>
            </a:pPr>
            <a:endParaRPr lang="en-AU" sz="1000" dirty="0">
              <a:solidFill>
                <a:srgbClr val="002060"/>
              </a:solidFill>
              <a:ea typeface="Tahoma" panose="020B0604030504040204" pitchFamily="34" charset="0"/>
              <a:cs typeface="Tahoma" panose="020B0604030504040204" pitchFamily="34" charset="0"/>
            </a:endParaRPr>
          </a:p>
          <a:p>
            <a:pPr lvl="1"/>
            <a:endParaRPr lang="en-AU" sz="1000" dirty="0">
              <a:solidFill>
                <a:srgbClr val="002060"/>
              </a:solidFill>
              <a:ea typeface="Tahoma" panose="020B0604030504040204" pitchFamily="34" charset="0"/>
              <a:cs typeface="Tahoma" panose="020B0604030504040204" pitchFamily="34" charset="0"/>
            </a:endParaRPr>
          </a:p>
          <a:p>
            <a:pPr lvl="1"/>
            <a:endParaRPr lang="en-AU" sz="1000" dirty="0">
              <a:solidFill>
                <a:srgbClr val="002060"/>
              </a:solidFill>
              <a:ea typeface="Tahoma" panose="020B0604030504040204" pitchFamily="34" charset="0"/>
              <a:cs typeface="Tahoma" panose="020B0604030504040204" pitchFamily="34" charset="0"/>
            </a:endParaRPr>
          </a:p>
          <a:p>
            <a:pPr lvl="1"/>
            <a:endParaRPr lang="en-AU" sz="1000" dirty="0">
              <a:solidFill>
                <a:srgbClr val="002060"/>
              </a:solidFill>
              <a:ea typeface="Tahoma" panose="020B0604030504040204" pitchFamily="34" charset="0"/>
              <a:cs typeface="Tahoma" panose="020B0604030504040204" pitchFamily="34" charset="0"/>
            </a:endParaRPr>
          </a:p>
        </p:txBody>
      </p:sp>
      <p:sp>
        <p:nvSpPr>
          <p:cNvPr id="8" name="Rectangle 7"/>
          <p:cNvSpPr/>
          <p:nvPr/>
        </p:nvSpPr>
        <p:spPr>
          <a:xfrm>
            <a:off x="-1546671" y="4481313"/>
            <a:ext cx="4355252" cy="839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r>
              <a:rPr lang="en-AU" sz="900" dirty="0">
                <a:solidFill>
                  <a:srgbClr val="990099"/>
                </a:solidFill>
              </a:rPr>
              <a:t>ENDORSED BY PETER MAC DENTAL ONCOLOGY  UNIT AS THE PREFERRED DENTAL HYGIENE AGENT -</a:t>
            </a:r>
          </a:p>
          <a:p>
            <a:pPr lvl="5"/>
            <a:r>
              <a:rPr lang="en-AU" sz="900" dirty="0">
                <a:solidFill>
                  <a:srgbClr val="990099"/>
                </a:solidFill>
              </a:rPr>
              <a:t>FOR BOTH PREVENTATIVE &amp; SYMPTOMATIC RELIEF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81" y="3955568"/>
            <a:ext cx="1903413" cy="572511"/>
          </a:xfrm>
          <a:prstGeom prst="rect">
            <a:avLst/>
          </a:prstGeom>
        </p:spPr>
      </p:pic>
      <p:pic>
        <p:nvPicPr>
          <p:cNvPr id="11" name="Picture 10" descr="A white tube and blue box&#10;&#10;Description automatically generated">
            <a:extLst>
              <a:ext uri="{FF2B5EF4-FFF2-40B4-BE49-F238E27FC236}">
                <a16:creationId xmlns:a16="http://schemas.microsoft.com/office/drawing/2014/main" id="{CD5508D3-CEB2-16C4-DFF1-92261EDD8546}"/>
              </a:ext>
            </a:extLst>
          </p:cNvPr>
          <p:cNvPicPr>
            <a:picLocks noChangeAspect="1"/>
          </p:cNvPicPr>
          <p:nvPr/>
        </p:nvPicPr>
        <p:blipFill>
          <a:blip r:embed="rId4"/>
          <a:stretch>
            <a:fillRect/>
          </a:stretch>
        </p:blipFill>
        <p:spPr>
          <a:xfrm>
            <a:off x="-1147128" y="-1059121"/>
            <a:ext cx="5327650" cy="5327650"/>
          </a:xfrm>
          <a:prstGeom prst="rect">
            <a:avLst/>
          </a:prstGeom>
        </p:spPr>
      </p:pic>
      <p:sp>
        <p:nvSpPr>
          <p:cNvPr id="12" name="TextBox 11">
            <a:extLst>
              <a:ext uri="{FF2B5EF4-FFF2-40B4-BE49-F238E27FC236}">
                <a16:creationId xmlns:a16="http://schemas.microsoft.com/office/drawing/2014/main" id="{251BF9EE-A10E-3FD6-B5F1-C6A860A16E09}"/>
              </a:ext>
            </a:extLst>
          </p:cNvPr>
          <p:cNvSpPr txBox="1"/>
          <p:nvPr/>
        </p:nvSpPr>
        <p:spPr>
          <a:xfrm>
            <a:off x="2952192" y="3821884"/>
            <a:ext cx="4549403" cy="1031051"/>
          </a:xfrm>
          <a:prstGeom prst="rect">
            <a:avLst/>
          </a:prstGeom>
          <a:noFill/>
        </p:spPr>
        <p:txBody>
          <a:bodyPr wrap="square" rtlCol="0">
            <a:spAutoFit/>
          </a:bodyPr>
          <a:lstStyle/>
          <a:p>
            <a:r>
              <a:rPr lang="en-AU" sz="900" dirty="0">
                <a:solidFill>
                  <a:srgbClr val="0033CC"/>
                </a:solidFill>
                <a:latin typeface="Tahoma" panose="020B0604030504040204" pitchFamily="34" charset="0"/>
                <a:ea typeface="Tahoma" panose="020B0604030504040204" pitchFamily="34" charset="0"/>
                <a:cs typeface="Tahoma" panose="020B0604030504040204" pitchFamily="34" charset="0"/>
              </a:rPr>
              <a:t>Brush teeth with Denta-Med Dry Mouth Gel for 2 minutes.</a:t>
            </a:r>
          </a:p>
          <a:p>
            <a:r>
              <a:rPr lang="en-AU" sz="900" i="1" dirty="0">
                <a:solidFill>
                  <a:srgbClr val="0033CC"/>
                </a:solidFill>
                <a:latin typeface="Tahoma" panose="020B0604030504040204" pitchFamily="34" charset="0"/>
                <a:ea typeface="Tahoma" panose="020B0604030504040204" pitchFamily="34" charset="0"/>
                <a:cs typeface="Tahoma" panose="020B0604030504040204" pitchFamily="34" charset="0"/>
              </a:rPr>
              <a:t>Brushing for 2 minutes to allow the Sodium Fluoride 1,000ppm to uptake.          Denta-Med Dry Mouth Gel formulation also contains Zinc Chloride, CPC, Prop. Chitin</a:t>
            </a:r>
          </a:p>
          <a:p>
            <a:endParaRPr lang="en-AU" sz="400" i="1" dirty="0">
              <a:highlight>
                <a:srgbClr val="008000"/>
              </a:highlight>
              <a:latin typeface="Tahoma" panose="020B0604030504040204" pitchFamily="34" charset="0"/>
              <a:ea typeface="Tahoma" panose="020B0604030504040204" pitchFamily="34" charset="0"/>
              <a:cs typeface="Tahoma" panose="020B0604030504040204" pitchFamily="34" charset="0"/>
            </a:endParaRPr>
          </a:p>
          <a:p>
            <a:r>
              <a:rPr lang="en-AU" sz="800" i="1" dirty="0">
                <a:highlight>
                  <a:srgbClr val="008000"/>
                </a:highlight>
                <a:latin typeface="Tahoma" panose="020B0604030504040204" pitchFamily="34" charset="0"/>
                <a:ea typeface="Tahoma" panose="020B0604030504040204" pitchFamily="34" charset="0"/>
                <a:cs typeface="Tahoma" panose="020B0604030504040204" pitchFamily="34" charset="0"/>
              </a:rPr>
              <a:t>Toothpaste containing both fluoride and zinc has been proven to be more effective in preventing dentine demineralization and promoting remineralization, when compared to those containing fluoride alone    </a:t>
            </a:r>
            <a:r>
              <a:rPr lang="en-AU" sz="600" i="1" dirty="0">
                <a:solidFill>
                  <a:srgbClr val="0033CC"/>
                </a:solidFill>
                <a:latin typeface="Tahoma" panose="020B0604030504040204" pitchFamily="34" charset="0"/>
                <a:ea typeface="Tahoma" panose="020B0604030504040204" pitchFamily="34" charset="0"/>
                <a:cs typeface="Tahoma" panose="020B0604030504040204" pitchFamily="34" charset="0"/>
              </a:rPr>
              <a:t>(Ref; </a:t>
            </a:r>
            <a:r>
              <a:rPr lang="en-AU" sz="600" u="sng" dirty="0">
                <a:solidFill>
                  <a:srgbClr val="0033CC"/>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Zinc: A precious trace element for oral health </a:t>
            </a:r>
            <a:r>
              <a:rPr lang="en-AU" sz="600" u="sng" dirty="0" err="1">
                <a:solidFill>
                  <a:srgbClr val="0033CC"/>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care?</a:t>
            </a:r>
            <a:r>
              <a:rPr lang="en-AU" sz="600" u="sng" dirty="0" err="1">
                <a:solidFill>
                  <a:srgbClr val="0033CC"/>
                </a:solidFill>
                <a:latin typeface="Tahoma" panose="020B0604030504040204" pitchFamily="34" charset="0"/>
                <a:ea typeface="Tahoma" panose="020B0604030504040204" pitchFamily="34" charset="0"/>
                <a:cs typeface="Tahoma" panose="020B0604030504040204" pitchFamily="34" charset="0"/>
              </a:rPr>
              <a:t>Fatima</a:t>
            </a:r>
            <a:r>
              <a:rPr lang="en-AU" sz="600" u="sng"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AU" sz="600" dirty="0">
                <a:solidFill>
                  <a:srgbClr val="0033CC"/>
                </a:solidFill>
                <a:latin typeface="Tahoma" panose="020B0604030504040204" pitchFamily="34" charset="0"/>
                <a:ea typeface="Tahoma" panose="020B0604030504040204" pitchFamily="34" charset="0"/>
                <a:cs typeface="Tahoma" panose="020B0604030504040204" pitchFamily="34" charset="0"/>
              </a:rPr>
              <a:t>T, Haji Abdul Rahim ZB, Lin CW, Qamar Z J Pak Med Assoc. 2016 Aug; 66(8):1019-23.)</a:t>
            </a:r>
          </a:p>
        </p:txBody>
      </p:sp>
    </p:spTree>
    <p:extLst>
      <p:ext uri="{BB962C8B-B14F-4D97-AF65-F5344CB8AC3E}">
        <p14:creationId xmlns:p14="http://schemas.microsoft.com/office/powerpoint/2010/main" val="34432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fade">
                                      <p:cBhvr>
                                        <p:cTn id="19" dur="1000"/>
                                        <p:tgtEl>
                                          <p:spTgt spid="18">
                                            <p:txEl>
                                              <p:pRg st="2" end="2"/>
                                            </p:txEl>
                                          </p:spTgt>
                                        </p:tgtEl>
                                      </p:cBhvr>
                                    </p:animEffect>
                                    <p:anim calcmode="lin" valueType="num">
                                      <p:cBhvr>
                                        <p:cTn id="2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fade">
                                      <p:cBhvr>
                                        <p:cTn id="26" dur="1000"/>
                                        <p:tgtEl>
                                          <p:spTgt spid="18">
                                            <p:txEl>
                                              <p:pRg st="4" end="4"/>
                                            </p:txEl>
                                          </p:spTgt>
                                        </p:tgtEl>
                                      </p:cBhvr>
                                    </p:animEffect>
                                    <p:anim calcmode="lin" valueType="num">
                                      <p:cBhvr>
                                        <p:cTn id="27"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animEffect transition="in" filter="fade">
                                      <p:cBhvr>
                                        <p:cTn id="31" dur="1000"/>
                                        <p:tgtEl>
                                          <p:spTgt spid="18">
                                            <p:txEl>
                                              <p:pRg st="5" end="5"/>
                                            </p:txEl>
                                          </p:spTgt>
                                        </p:tgtEl>
                                      </p:cBhvr>
                                    </p:animEffect>
                                    <p:anim calcmode="lin" valueType="num">
                                      <p:cBhvr>
                                        <p:cTn id="32"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xEl>
                                              <p:pRg st="6" end="6"/>
                                            </p:txEl>
                                          </p:spTgt>
                                        </p:tgtEl>
                                        <p:attrNameLst>
                                          <p:attrName>style.visibility</p:attrName>
                                        </p:attrNameLst>
                                      </p:cBhvr>
                                      <p:to>
                                        <p:strVal val="visible"/>
                                      </p:to>
                                    </p:set>
                                    <p:animEffect transition="in" filter="fade">
                                      <p:cBhvr>
                                        <p:cTn id="36" dur="1000"/>
                                        <p:tgtEl>
                                          <p:spTgt spid="18">
                                            <p:txEl>
                                              <p:pRg st="6" end="6"/>
                                            </p:txEl>
                                          </p:spTgt>
                                        </p:tgtEl>
                                      </p:cBhvr>
                                    </p:animEffect>
                                    <p:anim calcmode="lin" valueType="num">
                                      <p:cBhvr>
                                        <p:cTn id="37"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xEl>
                                              <p:pRg st="8" end="8"/>
                                            </p:txEl>
                                          </p:spTgt>
                                        </p:tgtEl>
                                        <p:attrNameLst>
                                          <p:attrName>style.visibility</p:attrName>
                                        </p:attrNameLst>
                                      </p:cBhvr>
                                      <p:to>
                                        <p:strVal val="visible"/>
                                      </p:to>
                                    </p:set>
                                    <p:animEffect transition="in" filter="fade">
                                      <p:cBhvr>
                                        <p:cTn id="43" dur="1000"/>
                                        <p:tgtEl>
                                          <p:spTgt spid="18">
                                            <p:txEl>
                                              <p:pRg st="8" end="8"/>
                                            </p:txEl>
                                          </p:spTgt>
                                        </p:tgtEl>
                                      </p:cBhvr>
                                    </p:animEffect>
                                    <p:anim calcmode="lin" valueType="num">
                                      <p:cBhvr>
                                        <p:cTn id="44"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xEl>
                                              <p:pRg st="10" end="10"/>
                                            </p:txEl>
                                          </p:spTgt>
                                        </p:tgtEl>
                                        <p:attrNameLst>
                                          <p:attrName>style.visibility</p:attrName>
                                        </p:attrNameLst>
                                      </p:cBhvr>
                                      <p:to>
                                        <p:strVal val="visible"/>
                                      </p:to>
                                    </p:set>
                                    <p:animEffect transition="in" filter="fade">
                                      <p:cBhvr>
                                        <p:cTn id="50" dur="1000"/>
                                        <p:tgtEl>
                                          <p:spTgt spid="18">
                                            <p:txEl>
                                              <p:pRg st="10" end="10"/>
                                            </p:txEl>
                                          </p:spTgt>
                                        </p:tgtEl>
                                      </p:cBhvr>
                                    </p:animEffect>
                                    <p:anim calcmode="lin" valueType="num">
                                      <p:cBhvr>
                                        <p:cTn id="51" dur="1000" fill="hold"/>
                                        <p:tgtEl>
                                          <p:spTgt spid="18">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xEl>
                                              <p:pRg st="12" end="12"/>
                                            </p:txEl>
                                          </p:spTgt>
                                        </p:tgtEl>
                                        <p:attrNameLst>
                                          <p:attrName>style.visibility</p:attrName>
                                        </p:attrNameLst>
                                      </p:cBhvr>
                                      <p:to>
                                        <p:strVal val="visible"/>
                                      </p:to>
                                    </p:set>
                                    <p:animEffect transition="in" filter="fade">
                                      <p:cBhvr>
                                        <p:cTn id="57" dur="1000"/>
                                        <p:tgtEl>
                                          <p:spTgt spid="18">
                                            <p:txEl>
                                              <p:pRg st="12" end="12"/>
                                            </p:txEl>
                                          </p:spTgt>
                                        </p:tgtEl>
                                      </p:cBhvr>
                                    </p:animEffect>
                                    <p:anim calcmode="lin" valueType="num">
                                      <p:cBhvr>
                                        <p:cTn id="58" dur="1000" fill="hold"/>
                                        <p:tgtEl>
                                          <p:spTgt spid="18">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18">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xEl>
                                              <p:pRg st="14" end="14"/>
                                            </p:txEl>
                                          </p:spTgt>
                                        </p:tgtEl>
                                        <p:attrNameLst>
                                          <p:attrName>style.visibility</p:attrName>
                                        </p:attrNameLst>
                                      </p:cBhvr>
                                      <p:to>
                                        <p:strVal val="visible"/>
                                      </p:to>
                                    </p:set>
                                    <p:animEffect transition="in" filter="fade">
                                      <p:cBhvr>
                                        <p:cTn id="62" dur="1000"/>
                                        <p:tgtEl>
                                          <p:spTgt spid="18">
                                            <p:txEl>
                                              <p:pRg st="14" end="14"/>
                                            </p:txEl>
                                          </p:spTgt>
                                        </p:tgtEl>
                                      </p:cBhvr>
                                    </p:animEffect>
                                    <p:anim calcmode="lin" valueType="num">
                                      <p:cBhvr>
                                        <p:cTn id="63" dur="1000" fill="hold"/>
                                        <p:tgtEl>
                                          <p:spTgt spid="18">
                                            <p:txEl>
                                              <p:pRg st="14" end="14"/>
                                            </p:txEl>
                                          </p:spTgt>
                                        </p:tgtEl>
                                        <p:attrNameLst>
                                          <p:attrName>ppt_x</p:attrName>
                                        </p:attrNameLst>
                                      </p:cBhvr>
                                      <p:tavLst>
                                        <p:tav tm="0">
                                          <p:val>
                                            <p:strVal val="#ppt_x"/>
                                          </p:val>
                                        </p:tav>
                                        <p:tav tm="100000">
                                          <p:val>
                                            <p:strVal val="#ppt_x"/>
                                          </p:val>
                                        </p:tav>
                                      </p:tavLst>
                                    </p:anim>
                                    <p:anim calcmode="lin" valueType="num">
                                      <p:cBhvr>
                                        <p:cTn id="64" dur="1000" fill="hold"/>
                                        <p:tgtEl>
                                          <p:spTgt spid="18">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12" name="Picture 11" descr="A picture containing clothing&#10;&#10;Description automatically generated">
            <a:extLst>
              <a:ext uri="{FF2B5EF4-FFF2-40B4-BE49-F238E27FC236}">
                <a16:creationId xmlns:a16="http://schemas.microsoft.com/office/drawing/2014/main" id="{A164E94A-2540-8457-663F-83C7C274D6E1}"/>
              </a:ext>
            </a:extLst>
          </p:cNvPr>
          <p:cNvPicPr>
            <a:picLocks noChangeAspect="1"/>
          </p:cNvPicPr>
          <p:nvPr/>
        </p:nvPicPr>
        <p:blipFill>
          <a:blip r:embed="rId2"/>
          <a:stretch>
            <a:fillRect/>
          </a:stretch>
        </p:blipFill>
        <p:spPr>
          <a:xfrm>
            <a:off x="4299852" y="3360248"/>
            <a:ext cx="2862368" cy="1720843"/>
          </a:xfrm>
          <a:prstGeom prst="rect">
            <a:avLst/>
          </a:prstGeom>
        </p:spPr>
      </p:pic>
      <p:sp>
        <p:nvSpPr>
          <p:cNvPr id="16" name="TextBox 15">
            <a:extLst>
              <a:ext uri="{FF2B5EF4-FFF2-40B4-BE49-F238E27FC236}">
                <a16:creationId xmlns:a16="http://schemas.microsoft.com/office/drawing/2014/main" id="{692C11B1-6B57-5778-93C4-9A4768A1C203}"/>
              </a:ext>
            </a:extLst>
          </p:cNvPr>
          <p:cNvSpPr txBox="1"/>
          <p:nvPr/>
        </p:nvSpPr>
        <p:spPr>
          <a:xfrm>
            <a:off x="0" y="1081313"/>
            <a:ext cx="3808657" cy="3880358"/>
          </a:xfrm>
          <a:prstGeom prst="rect">
            <a:avLst/>
          </a:prstGeom>
          <a:solidFill>
            <a:schemeClr val="tx1"/>
          </a:solidFill>
        </p:spPr>
        <p:txBody>
          <a:bodyPr wrap="square" rtlCol="0">
            <a:spAutoFit/>
          </a:bodyPr>
          <a:lstStyle/>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During the day, our saliva glands work very hard</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 They produce between one and two litres of saliva every day</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Saliva glands rest at night = dry mouth overnight</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Medical conditions and medications can impair salivary flow</a:t>
            </a:r>
          </a:p>
          <a:p>
            <a:pPr marL="773582" lvl="2" indent="-171450">
              <a:lnSpc>
                <a:spcPct val="107000"/>
              </a:lnSpc>
              <a:spcAft>
                <a:spcPts val="800"/>
              </a:spcAft>
              <a:buFont typeface="Arial" panose="020B0604020202020204" pitchFamily="34" charset="0"/>
              <a:buChar char="•"/>
            </a:pPr>
            <a:r>
              <a:rPr lang="en-AU" sz="1000" dirty="0">
                <a:solidFill>
                  <a:srgbClr val="002060"/>
                </a:solidFill>
                <a:effectLst/>
                <a:latin typeface="Tahoma" panose="020B0604030504040204" pitchFamily="34" charset="0"/>
                <a:ea typeface="Tahoma" panose="020B0604030504040204" pitchFamily="34" charset="0"/>
                <a:cs typeface="Tahoma" panose="020B0604030504040204" pitchFamily="34" charset="0"/>
              </a:rPr>
              <a:t>Histatin, a protein in saliva can accelerate healing</a:t>
            </a:r>
          </a:p>
          <a:p>
            <a:pPr marL="773582" lvl="2" indent="-171450">
              <a:lnSpc>
                <a:spcPct val="107000"/>
              </a:lnSpc>
              <a:spcAft>
                <a:spcPts val="800"/>
              </a:spcAft>
              <a:buFont typeface="Arial" panose="020B0604020202020204" pitchFamily="34" charset="0"/>
              <a:buChar char="•"/>
            </a:pPr>
            <a:r>
              <a:rPr lang="en-US" sz="1000" dirty="0">
                <a:solidFill>
                  <a:srgbClr val="001E70"/>
                </a:solidFill>
                <a:latin typeface="Tahoma" panose="020B0604030504040204" pitchFamily="34" charset="0"/>
                <a:ea typeface="Tahoma" panose="020B0604030504040204" pitchFamily="34" charset="0"/>
                <a:cs typeface="Tahoma" panose="020B0604030504040204" pitchFamily="34" charset="0"/>
              </a:rPr>
              <a:t>Opiorphin, a potent natural pain killing substance, is also present in saliva</a:t>
            </a:r>
          </a:p>
          <a:p>
            <a:pPr marL="773582" lvl="2" indent="-171450">
              <a:lnSpc>
                <a:spcPct val="107000"/>
              </a:lnSpc>
              <a:spcAft>
                <a:spcPts val="800"/>
              </a:spcAft>
              <a:buFont typeface="Arial" panose="020B0604020202020204" pitchFamily="34" charset="0"/>
              <a:buChar char="•"/>
            </a:pPr>
            <a:r>
              <a:rPr lang="en-US" sz="1000" dirty="0">
                <a:solidFill>
                  <a:srgbClr val="001E70"/>
                </a:solidFill>
                <a:latin typeface="Tahoma" panose="020B0604030504040204" pitchFamily="34" charset="0"/>
                <a:ea typeface="Tahoma" panose="020B0604030504040204" pitchFamily="34" charset="0"/>
                <a:cs typeface="Tahoma" panose="020B0604030504040204" pitchFamily="34" charset="0"/>
              </a:rPr>
              <a:t>Opiorphin is reported to display a painkilling effect six times greater than that of morphine</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Healthy saliva buffers the oral pH</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Dry Mouth dangerously decreases the oral pH</a:t>
            </a:r>
          </a:p>
          <a:p>
            <a:pPr marL="773582" lvl="2" indent="-171450">
              <a:lnSpc>
                <a:spcPct val="107000"/>
              </a:lnSpc>
              <a:spcAft>
                <a:spcPts val="800"/>
              </a:spcAft>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Dry Mouth increases plaque development &amp; caries </a:t>
            </a:r>
          </a:p>
          <a:p>
            <a:pPr lvl="2">
              <a:lnSpc>
                <a:spcPct val="107000"/>
              </a:lnSpc>
              <a:spcAft>
                <a:spcPts val="800"/>
              </a:spcAft>
            </a:pPr>
            <a:endParaRPr lang="en-AU" sz="1100" dirty="0">
              <a:solidFill>
                <a:srgbClr val="002060"/>
              </a:solidFill>
              <a:ea typeface="Times New Roman" panose="02020603050405020304" pitchFamily="18" charset="0"/>
              <a:cs typeface="Times New Roman" panose="02020603050405020304" pitchFamily="18" charset="0"/>
            </a:endParaRPr>
          </a:p>
          <a:p>
            <a:pPr marL="773582" lvl="2" indent="-171450">
              <a:lnSpc>
                <a:spcPct val="107000"/>
              </a:lnSpc>
              <a:spcAft>
                <a:spcPts val="800"/>
              </a:spcAft>
              <a:buFont typeface="Arial" panose="020B0604020202020204" pitchFamily="34" charset="0"/>
              <a:buChar char="•"/>
            </a:pPr>
            <a:endParaRPr lang="en-AU" sz="1100" dirty="0">
              <a:solidFill>
                <a:srgbClr val="002060"/>
              </a:solidFill>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BFA6050-8765-702D-7698-F029C8253BF9}"/>
              </a:ext>
            </a:extLst>
          </p:cNvPr>
          <p:cNvSpPr/>
          <p:nvPr/>
        </p:nvSpPr>
        <p:spPr>
          <a:xfrm>
            <a:off x="3772088" y="1411200"/>
            <a:ext cx="3779838" cy="391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close up of a person's eye&#10;&#10;Description automatically generated with low confidence">
            <a:extLst>
              <a:ext uri="{FF2B5EF4-FFF2-40B4-BE49-F238E27FC236}">
                <a16:creationId xmlns:a16="http://schemas.microsoft.com/office/drawing/2014/main" id="{73060DD9-756C-C584-04B1-C6C29C5D76ED}"/>
              </a:ext>
            </a:extLst>
          </p:cNvPr>
          <p:cNvPicPr>
            <a:picLocks noChangeAspect="1"/>
          </p:cNvPicPr>
          <p:nvPr/>
        </p:nvPicPr>
        <p:blipFill>
          <a:blip r:embed="rId3"/>
          <a:stretch>
            <a:fillRect/>
          </a:stretch>
        </p:blipFill>
        <p:spPr>
          <a:xfrm>
            <a:off x="3835998" y="2513621"/>
            <a:ext cx="3562586" cy="1995048"/>
          </a:xfrm>
          <a:prstGeom prst="rect">
            <a:avLst/>
          </a:prstGeom>
        </p:spPr>
      </p:pic>
      <p:sp>
        <p:nvSpPr>
          <p:cNvPr id="7" name="Title 1">
            <a:extLst>
              <a:ext uri="{FF2B5EF4-FFF2-40B4-BE49-F238E27FC236}">
                <a16:creationId xmlns:a16="http://schemas.microsoft.com/office/drawing/2014/main" id="{CC163E5B-94A1-1735-35E6-A7541B75A2B8}"/>
              </a:ext>
            </a:extLst>
          </p:cNvPr>
          <p:cNvSpPr txBox="1">
            <a:spLocks/>
          </p:cNvSpPr>
          <p:nvPr/>
        </p:nvSpPr>
        <p:spPr>
          <a:xfrm>
            <a:off x="676728" y="449097"/>
            <a:ext cx="2455200" cy="632216"/>
          </a:xfrm>
          <a:prstGeom prst="rect">
            <a:avLst/>
          </a:prstGeom>
        </p:spPr>
        <p:txBody>
          <a:bodyPr vert="horz" lIns="91440" tIns="45720" rIns="91440" bIns="45720" rtlCol="0" anchor="ctr">
            <a:normAutofit/>
          </a:bodyPr>
          <a:lstStyle>
            <a:lvl1pPr algn="l" defTabSz="710397" rtl="0" eaLnBrk="1" latinLnBrk="0" hangingPunct="1">
              <a:lnSpc>
                <a:spcPct val="85000"/>
              </a:lnSpc>
              <a:spcBef>
                <a:spcPct val="0"/>
              </a:spcBef>
              <a:buNone/>
              <a:defRPr sz="3108" kern="1200" cap="all" baseline="0">
                <a:solidFill>
                  <a:schemeClr val="bg2"/>
                </a:solidFill>
                <a:latin typeface="+mj-lt"/>
                <a:ea typeface="+mj-ea"/>
                <a:cs typeface="+mj-cs"/>
              </a:defRPr>
            </a:lvl1pPr>
          </a:lstStyle>
          <a:p>
            <a:r>
              <a:rPr lang="en-AU" sz="2900" dirty="0">
                <a:solidFill>
                  <a:srgbClr val="002060"/>
                </a:solidFill>
                <a:latin typeface="Tahoma" panose="020B0604030504040204" pitchFamily="34" charset="0"/>
                <a:ea typeface="Tahoma" panose="020B0604030504040204" pitchFamily="34" charset="0"/>
                <a:cs typeface="Tahoma" panose="020B0604030504040204" pitchFamily="34" charset="0"/>
              </a:rPr>
              <a:t>Dry Mouth  </a:t>
            </a:r>
          </a:p>
        </p:txBody>
      </p:sp>
      <p:sp>
        <p:nvSpPr>
          <p:cNvPr id="13" name="Title 1">
            <a:extLst>
              <a:ext uri="{FF2B5EF4-FFF2-40B4-BE49-F238E27FC236}">
                <a16:creationId xmlns:a16="http://schemas.microsoft.com/office/drawing/2014/main" id="{DA59DEE8-B4BF-EAC8-A63A-F58A97787D7E}"/>
              </a:ext>
            </a:extLst>
          </p:cNvPr>
          <p:cNvSpPr txBox="1">
            <a:spLocks/>
          </p:cNvSpPr>
          <p:nvPr/>
        </p:nvSpPr>
        <p:spPr>
          <a:xfrm>
            <a:off x="4126753" y="599883"/>
            <a:ext cx="2951096" cy="1867725"/>
          </a:xfrm>
          <a:prstGeom prst="rect">
            <a:avLst/>
          </a:prstGeom>
        </p:spPr>
        <p:txBody>
          <a:bodyPr vert="horz" lIns="91440" tIns="45720" rIns="91440" bIns="45720" rtlCol="0" anchor="ctr">
            <a:normAutofit/>
          </a:bodyPr>
          <a:lstStyle>
            <a:lvl1pPr algn="l" defTabSz="710397" rtl="0" eaLnBrk="1" latinLnBrk="0" hangingPunct="1">
              <a:lnSpc>
                <a:spcPct val="85000"/>
              </a:lnSpc>
              <a:spcBef>
                <a:spcPct val="0"/>
              </a:spcBef>
              <a:buNone/>
              <a:defRPr sz="3108" kern="1200" cap="all" baseline="0">
                <a:solidFill>
                  <a:schemeClr val="bg2"/>
                </a:solidFill>
                <a:latin typeface="+mj-lt"/>
                <a:ea typeface="+mj-ea"/>
                <a:cs typeface="+mj-cs"/>
              </a:defRPr>
            </a:lvl1pPr>
          </a:lstStyle>
          <a:p>
            <a:pPr algn="ctr"/>
            <a:r>
              <a:rPr lang="en-AU" sz="2800" dirty="0">
                <a:solidFill>
                  <a:srgbClr val="002060"/>
                </a:solidFill>
                <a:latin typeface="Tahoma" panose="020B0604030504040204" pitchFamily="34" charset="0"/>
                <a:ea typeface="Tahoma" panose="020B0604030504040204" pitchFamily="34" charset="0"/>
                <a:cs typeface="Tahoma" panose="020B0604030504040204" pitchFamily="34" charset="0"/>
              </a:rPr>
              <a:t>SALIVA  </a:t>
            </a:r>
          </a:p>
          <a:p>
            <a:pPr algn="ctr"/>
            <a:endPar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AU"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n-AU" sz="1800" dirty="0">
                <a:solidFill>
                  <a:srgbClr val="002060"/>
                </a:solidFill>
                <a:latin typeface="Tahoma" panose="020B0604030504040204" pitchFamily="34" charset="0"/>
                <a:ea typeface="Tahoma" panose="020B0604030504040204" pitchFamily="34" charset="0"/>
                <a:cs typeface="Tahoma" panose="020B0604030504040204" pitchFamily="34" charset="0"/>
              </a:rPr>
              <a:t>Saliva quality is important</a:t>
            </a:r>
          </a:p>
          <a:p>
            <a:pPr algn="ctr"/>
            <a:endParaRPr lang="en-AU" sz="2800" dirty="0">
              <a:solidFill>
                <a:srgbClr val="002060"/>
              </a:solidFill>
            </a:endParaRPr>
          </a:p>
        </p:txBody>
      </p:sp>
    </p:spTree>
    <p:extLst>
      <p:ext uri="{BB962C8B-B14F-4D97-AF65-F5344CB8AC3E}">
        <p14:creationId xmlns:p14="http://schemas.microsoft.com/office/powerpoint/2010/main" val="13225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fade">
                                      <p:cBhvr>
                                        <p:cTn id="35" dur="1000"/>
                                        <p:tgtEl>
                                          <p:spTgt spid="16">
                                            <p:txEl>
                                              <p:pRg st="1" end="1"/>
                                            </p:txEl>
                                          </p:spTgt>
                                        </p:tgtEl>
                                      </p:cBhvr>
                                    </p:animEffect>
                                    <p:anim calcmode="lin" valueType="num">
                                      <p:cBhvr>
                                        <p:cTn id="3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fade">
                                      <p:cBhvr>
                                        <p:cTn id="42" dur="1000"/>
                                        <p:tgtEl>
                                          <p:spTgt spid="16">
                                            <p:txEl>
                                              <p:pRg st="2" end="2"/>
                                            </p:txEl>
                                          </p:spTgt>
                                        </p:tgtEl>
                                      </p:cBhvr>
                                    </p:animEffect>
                                    <p:anim calcmode="lin" valueType="num">
                                      <p:cBhvr>
                                        <p:cTn id="4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xEl>
                                              <p:pRg st="3" end="3"/>
                                            </p:txEl>
                                          </p:spTgt>
                                        </p:tgtEl>
                                        <p:attrNameLst>
                                          <p:attrName>style.visibility</p:attrName>
                                        </p:attrNameLst>
                                      </p:cBhvr>
                                      <p:to>
                                        <p:strVal val="visible"/>
                                      </p:to>
                                    </p:set>
                                    <p:animEffect transition="in" filter="fade">
                                      <p:cBhvr>
                                        <p:cTn id="49" dur="1000"/>
                                        <p:tgtEl>
                                          <p:spTgt spid="16">
                                            <p:txEl>
                                              <p:pRg st="3" end="3"/>
                                            </p:txEl>
                                          </p:spTgt>
                                        </p:tgtEl>
                                      </p:cBhvr>
                                    </p:animEffect>
                                    <p:anim calcmode="lin" valueType="num">
                                      <p:cBhvr>
                                        <p:cTn id="5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4" end="4"/>
                                            </p:txEl>
                                          </p:spTgt>
                                        </p:tgtEl>
                                        <p:attrNameLst>
                                          <p:attrName>style.visibility</p:attrName>
                                        </p:attrNameLst>
                                      </p:cBhvr>
                                      <p:to>
                                        <p:strVal val="visible"/>
                                      </p:to>
                                    </p:set>
                                    <p:animEffect transition="in" filter="fade">
                                      <p:cBhvr>
                                        <p:cTn id="56" dur="1000"/>
                                        <p:tgtEl>
                                          <p:spTgt spid="16">
                                            <p:txEl>
                                              <p:pRg st="4" end="4"/>
                                            </p:txEl>
                                          </p:spTgt>
                                        </p:tgtEl>
                                      </p:cBhvr>
                                    </p:animEffect>
                                    <p:anim calcmode="lin" valueType="num">
                                      <p:cBhvr>
                                        <p:cTn id="5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xEl>
                                              <p:pRg st="5" end="5"/>
                                            </p:txEl>
                                          </p:spTgt>
                                        </p:tgtEl>
                                        <p:attrNameLst>
                                          <p:attrName>style.visibility</p:attrName>
                                        </p:attrNameLst>
                                      </p:cBhvr>
                                      <p:to>
                                        <p:strVal val="visible"/>
                                      </p:to>
                                    </p:set>
                                    <p:animEffect transition="in" filter="fade">
                                      <p:cBhvr>
                                        <p:cTn id="63" dur="1000"/>
                                        <p:tgtEl>
                                          <p:spTgt spid="16">
                                            <p:txEl>
                                              <p:pRg st="5" end="5"/>
                                            </p:txEl>
                                          </p:spTgt>
                                        </p:tgtEl>
                                      </p:cBhvr>
                                    </p:animEffect>
                                    <p:anim calcmode="lin" valueType="num">
                                      <p:cBhvr>
                                        <p:cTn id="64"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xEl>
                                              <p:pRg st="6" end="6"/>
                                            </p:txEl>
                                          </p:spTgt>
                                        </p:tgtEl>
                                        <p:attrNameLst>
                                          <p:attrName>style.visibility</p:attrName>
                                        </p:attrNameLst>
                                      </p:cBhvr>
                                      <p:to>
                                        <p:strVal val="visible"/>
                                      </p:to>
                                    </p:set>
                                    <p:animEffect transition="in" filter="fade">
                                      <p:cBhvr>
                                        <p:cTn id="70" dur="1000"/>
                                        <p:tgtEl>
                                          <p:spTgt spid="16">
                                            <p:txEl>
                                              <p:pRg st="6" end="6"/>
                                            </p:txEl>
                                          </p:spTgt>
                                        </p:tgtEl>
                                      </p:cBhvr>
                                    </p:animEffect>
                                    <p:anim calcmode="lin" valueType="num">
                                      <p:cBhvr>
                                        <p:cTn id="71"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xEl>
                                              <p:pRg st="7" end="7"/>
                                            </p:txEl>
                                          </p:spTgt>
                                        </p:tgtEl>
                                        <p:attrNameLst>
                                          <p:attrName>style.visibility</p:attrName>
                                        </p:attrNameLst>
                                      </p:cBhvr>
                                      <p:to>
                                        <p:strVal val="visible"/>
                                      </p:to>
                                    </p:set>
                                    <p:animEffect transition="in" filter="fade">
                                      <p:cBhvr>
                                        <p:cTn id="77" dur="1000"/>
                                        <p:tgtEl>
                                          <p:spTgt spid="16">
                                            <p:txEl>
                                              <p:pRg st="7" end="7"/>
                                            </p:txEl>
                                          </p:spTgt>
                                        </p:tgtEl>
                                      </p:cBhvr>
                                    </p:animEffect>
                                    <p:anim calcmode="lin" valueType="num">
                                      <p:cBhvr>
                                        <p:cTn id="7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6">
                                            <p:txEl>
                                              <p:pRg st="8" end="8"/>
                                            </p:txEl>
                                          </p:spTgt>
                                        </p:tgtEl>
                                        <p:attrNameLst>
                                          <p:attrName>style.visibility</p:attrName>
                                        </p:attrNameLst>
                                      </p:cBhvr>
                                      <p:to>
                                        <p:strVal val="visible"/>
                                      </p:to>
                                    </p:set>
                                    <p:animEffect transition="in" filter="fade">
                                      <p:cBhvr>
                                        <p:cTn id="84" dur="1000"/>
                                        <p:tgtEl>
                                          <p:spTgt spid="16">
                                            <p:txEl>
                                              <p:pRg st="8" end="8"/>
                                            </p:txEl>
                                          </p:spTgt>
                                        </p:tgtEl>
                                      </p:cBhvr>
                                    </p:animEffect>
                                    <p:anim calcmode="lin" valueType="num">
                                      <p:cBhvr>
                                        <p:cTn id="85"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6">
                                            <p:txEl>
                                              <p:pRg st="9" end="9"/>
                                            </p:txEl>
                                          </p:spTgt>
                                        </p:tgtEl>
                                        <p:attrNameLst>
                                          <p:attrName>style.visibility</p:attrName>
                                        </p:attrNameLst>
                                      </p:cBhvr>
                                      <p:to>
                                        <p:strVal val="visible"/>
                                      </p:to>
                                    </p:set>
                                    <p:animEffect transition="in" filter="fade">
                                      <p:cBhvr>
                                        <p:cTn id="91" dur="1000"/>
                                        <p:tgtEl>
                                          <p:spTgt spid="16">
                                            <p:txEl>
                                              <p:pRg st="9" end="9"/>
                                            </p:txEl>
                                          </p:spTgt>
                                        </p:tgtEl>
                                      </p:cBhvr>
                                    </p:animEffect>
                                    <p:anim calcmode="lin" valueType="num">
                                      <p:cBhvr>
                                        <p:cTn id="92"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603B-A446-725C-B3E2-489BCBE2AB2C}"/>
              </a:ext>
            </a:extLst>
          </p:cNvPr>
          <p:cNvSpPr>
            <a:spLocks noGrp="1"/>
          </p:cNvSpPr>
          <p:nvPr>
            <p:ph type="title"/>
          </p:nvPr>
        </p:nvSpPr>
        <p:spPr>
          <a:xfrm>
            <a:off x="575079" y="642991"/>
            <a:ext cx="1945720" cy="790824"/>
          </a:xfrm>
        </p:spPr>
        <p:txBody>
          <a:bodyPr>
            <a:normAutofit/>
          </a:bodyPr>
          <a:lstStyle/>
          <a:p>
            <a:r>
              <a:rPr lang="en-AU" sz="1600" b="1" dirty="0">
                <a:solidFill>
                  <a:srgbClr val="002060"/>
                </a:solidFill>
                <a:latin typeface="Optima LT Pro" panose="020B0802050508020304" pitchFamily="34" charset="0"/>
                <a:ea typeface="Tahoma" panose="020B0604030504040204" pitchFamily="34" charset="0"/>
                <a:cs typeface="Tahoma" panose="020B0604030504040204" pitchFamily="34" charset="0"/>
              </a:rPr>
              <a:t>Moist Mouth </a:t>
            </a:r>
          </a:p>
        </p:txBody>
      </p:sp>
      <p:sp>
        <p:nvSpPr>
          <p:cNvPr id="10" name="TextBox 9">
            <a:extLst>
              <a:ext uri="{FF2B5EF4-FFF2-40B4-BE49-F238E27FC236}">
                <a16:creationId xmlns:a16="http://schemas.microsoft.com/office/drawing/2014/main" id="{44FCA360-A074-4F12-7F86-9B406D26A03B}"/>
              </a:ext>
            </a:extLst>
          </p:cNvPr>
          <p:cNvSpPr txBox="1"/>
          <p:nvPr/>
        </p:nvSpPr>
        <p:spPr>
          <a:xfrm>
            <a:off x="0" y="1199585"/>
            <a:ext cx="4363341" cy="3939540"/>
          </a:xfrm>
          <a:prstGeom prst="rect">
            <a:avLst/>
          </a:prstGeom>
          <a:solidFill>
            <a:schemeClr val="tx1"/>
          </a:solidFill>
        </p:spPr>
        <p:txBody>
          <a:bodyPr wrap="square" rtlCol="0">
            <a:spAutoFit/>
          </a:bodyPr>
          <a:lstStyle/>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Cleans, protects, moisturises &amp; hydrates up to </a:t>
            </a:r>
            <a:r>
              <a:rPr lang="en-AU" sz="1000" b="1" dirty="0">
                <a:solidFill>
                  <a:srgbClr val="002060"/>
                </a:solidFill>
                <a:latin typeface="Tahoma" panose="020B0604030504040204" pitchFamily="34" charset="0"/>
                <a:ea typeface="Tahoma" panose="020B0604030504040204" pitchFamily="34" charset="0"/>
                <a:cs typeface="Tahoma" panose="020B0604030504040204" pitchFamily="34" charset="0"/>
              </a:rPr>
              <a:t>8 hours</a:t>
            </a:r>
          </a:p>
          <a:p>
            <a:pPr lvl="2"/>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Muco-adhesive formulation</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Fluoridated / toothpaste replacement / low foaming</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Relieves Dry Mouth when no saliva is present / replicates / replaces the action of saliva</a:t>
            </a:r>
          </a:p>
          <a:p>
            <a:pPr lvl="2"/>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Freshens breath / reduces mouth odour</a:t>
            </a:r>
          </a:p>
          <a:p>
            <a:pPr lvl="2"/>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Long lasting moisturising effect</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Benign flavour – does not burn or irritate / pH balanced</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Does not contain Sodium Lauryl Sulphate, alcohol, xylitol</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Water soluble / safe to use ongoing</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Does not contain nuts, gluten, dairy, sugar, egg</a:t>
            </a:r>
          </a:p>
          <a:p>
            <a:pPr lvl="2"/>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773582" lvl="2" indent="-171450">
              <a:buFont typeface="Arial" panose="020B0604020202020204" pitchFamily="34" charset="0"/>
              <a:buChar char="•"/>
            </a:pPr>
            <a:r>
              <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rPr>
              <a:t>Made in Australia / Never tested on animals / Vegan</a:t>
            </a:r>
          </a:p>
          <a:p>
            <a:pPr marL="773582" lvl="2" indent="-171450">
              <a:buFont typeface="Arial" panose="020B0604020202020204" pitchFamily="34" charset="0"/>
              <a:buChar char="•"/>
            </a:pPr>
            <a:endParaRPr lang="en-AU"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791D85ED-7540-FCF5-7F31-E94BAD58FAFE}"/>
              </a:ext>
            </a:extLst>
          </p:cNvPr>
          <p:cNvSpPr txBox="1"/>
          <p:nvPr/>
        </p:nvSpPr>
        <p:spPr>
          <a:xfrm>
            <a:off x="2097850" y="799475"/>
            <a:ext cx="2362587" cy="400110"/>
          </a:xfrm>
          <a:prstGeom prst="rect">
            <a:avLst/>
          </a:prstGeom>
          <a:noFill/>
        </p:spPr>
        <p:txBody>
          <a:bodyPr wrap="square" rtlCol="0">
            <a:spAutoFit/>
          </a:bodyPr>
          <a:lstStyle/>
          <a:p>
            <a:r>
              <a:rPr lang="en-AU" sz="1400" dirty="0">
                <a:solidFill>
                  <a:srgbClr val="002060"/>
                </a:solidFill>
                <a:latin typeface="Optima LT Pro" panose="020B0802050508020304" pitchFamily="34" charset="0"/>
              </a:rPr>
              <a:t>With </a:t>
            </a:r>
            <a:r>
              <a:rPr lang="en-AU" sz="2000" b="1" dirty="0">
                <a:solidFill>
                  <a:srgbClr val="0033CC"/>
                </a:solidFill>
                <a:latin typeface="Optima LT Pro" panose="020B0802050508020304" pitchFamily="34" charset="0"/>
              </a:rPr>
              <a:t>Denta-Med</a:t>
            </a:r>
            <a:r>
              <a:rPr lang="en-AU" sz="2000" dirty="0">
                <a:solidFill>
                  <a:srgbClr val="0033CC"/>
                </a:solidFill>
                <a:latin typeface="Optima LT Pro" panose="020B0802050508020304" pitchFamily="34" charset="0"/>
              </a:rPr>
              <a:t>™</a:t>
            </a:r>
          </a:p>
        </p:txBody>
      </p:sp>
      <p:sp>
        <p:nvSpPr>
          <p:cNvPr id="3" name="Rectangle 2">
            <a:extLst>
              <a:ext uri="{FF2B5EF4-FFF2-40B4-BE49-F238E27FC236}">
                <a16:creationId xmlns:a16="http://schemas.microsoft.com/office/drawing/2014/main" id="{F1D17B65-6395-BFBC-8FD5-6F06CD7FADC9}"/>
              </a:ext>
            </a:extLst>
          </p:cNvPr>
          <p:cNvSpPr/>
          <p:nvPr/>
        </p:nvSpPr>
        <p:spPr>
          <a:xfrm>
            <a:off x="4275015" y="1281490"/>
            <a:ext cx="3284660" cy="38576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ln w="12700">
                  <a:solidFill>
                    <a:srgbClr val="0033CC">
                      <a:alpha val="79000"/>
                    </a:srgbClr>
                  </a:solidFill>
                </a:ln>
                <a:solidFill>
                  <a:srgbClr val="3366FF"/>
                </a:solidFill>
                <a:latin typeface="Optima LT Pro" panose="020B0802050508020304" pitchFamily="34" charset="0"/>
              </a:rPr>
              <a:t>Formulated For Your Mouth</a:t>
            </a:r>
          </a:p>
        </p:txBody>
      </p:sp>
      <p:pic>
        <p:nvPicPr>
          <p:cNvPr id="7" name="Picture 6" descr="Logo, company name&#10;&#10;Description automatically generated">
            <a:extLst>
              <a:ext uri="{FF2B5EF4-FFF2-40B4-BE49-F238E27FC236}">
                <a16:creationId xmlns:a16="http://schemas.microsoft.com/office/drawing/2014/main" id="{1F3227DB-4355-51CA-8057-18EBCEC89096}"/>
              </a:ext>
            </a:extLst>
          </p:cNvPr>
          <p:cNvPicPr>
            <a:picLocks noChangeAspect="1"/>
          </p:cNvPicPr>
          <p:nvPr/>
        </p:nvPicPr>
        <p:blipFill>
          <a:blip r:embed="rId2"/>
          <a:stretch>
            <a:fillRect/>
          </a:stretch>
        </p:blipFill>
        <p:spPr>
          <a:xfrm>
            <a:off x="4755952" y="126217"/>
            <a:ext cx="2310546" cy="231054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5C0430-FD4C-025C-6F95-0CB4091FB498}"/>
                  </a:ext>
                </a:extLst>
              </p:cNvPr>
              <p:cNvSpPr txBox="1"/>
              <p:nvPr/>
            </p:nvSpPr>
            <p:spPr>
              <a:xfrm>
                <a:off x="6517619" y="3684800"/>
                <a:ext cx="445889" cy="1823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001E70"/>
                          </a:solidFill>
                          <a:latin typeface="Cambria Math" panose="02040503050406030204" pitchFamily="18" charset="0"/>
                        </a:rPr>
                        <m:t>™</m:t>
                      </m:r>
                    </m:oMath>
                  </m:oMathPara>
                </a14:m>
                <a:endParaRPr lang="en-AU" dirty="0">
                  <a:solidFill>
                    <a:srgbClr val="001E70"/>
                  </a:solidFill>
                </a:endParaRPr>
              </a:p>
            </p:txBody>
          </p:sp>
        </mc:Choice>
        <mc:Fallback xmlns="">
          <p:sp>
            <p:nvSpPr>
              <p:cNvPr id="8" name="TextBox 7">
                <a:extLst>
                  <a:ext uri="{FF2B5EF4-FFF2-40B4-BE49-F238E27FC236}">
                    <a16:creationId xmlns:a16="http://schemas.microsoft.com/office/drawing/2014/main" id="{FB5C0430-FD4C-025C-6F95-0CB4091FB498}"/>
                  </a:ext>
                </a:extLst>
              </p:cNvPr>
              <p:cNvSpPr txBox="1">
                <a:spLocks noRot="1" noChangeAspect="1" noMove="1" noResize="1" noEditPoints="1" noAdjustHandles="1" noChangeArrowheads="1" noChangeShapeType="1" noTextEdit="1"/>
              </p:cNvSpPr>
              <p:nvPr/>
            </p:nvSpPr>
            <p:spPr>
              <a:xfrm>
                <a:off x="6517619" y="3684800"/>
                <a:ext cx="445889" cy="182358"/>
              </a:xfrm>
              <a:prstGeom prst="rect">
                <a:avLst/>
              </a:prstGeom>
              <a:blipFill>
                <a:blip r:embed="rId3"/>
                <a:stretch>
                  <a:fillRect b="-6667"/>
                </a:stretch>
              </a:blipFill>
            </p:spPr>
            <p:txBody>
              <a:bodyPr/>
              <a:lstStyle/>
              <a:p>
                <a:r>
                  <a:rPr lang="en-AU">
                    <a:noFill/>
                  </a:rPr>
                  <a:t> </a:t>
                </a:r>
              </a:p>
            </p:txBody>
          </p:sp>
        </mc:Fallback>
      </mc:AlternateContent>
    </p:spTree>
    <p:extLst>
      <p:ext uri="{BB962C8B-B14F-4D97-AF65-F5344CB8AC3E}">
        <p14:creationId xmlns:p14="http://schemas.microsoft.com/office/powerpoint/2010/main" val="3711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1000"/>
                                        <p:tgtEl>
                                          <p:spTgt spid="10">
                                            <p:txEl>
                                              <p:pRg st="6" end="6"/>
                                            </p:txEl>
                                          </p:spTgt>
                                        </p:tgtEl>
                                      </p:cBhvr>
                                    </p:animEffect>
                                    <p:anim calcmode="lin" valueType="num">
                                      <p:cBhvr>
                                        <p:cTn id="3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1000"/>
                                        <p:tgtEl>
                                          <p:spTgt spid="10">
                                            <p:txEl>
                                              <p:pRg st="8" end="8"/>
                                            </p:txEl>
                                          </p:spTgt>
                                        </p:tgtEl>
                                      </p:cBhvr>
                                    </p:animEffect>
                                    <p:anim calcmode="lin" valueType="num">
                                      <p:cBhvr>
                                        <p:cTn id="43"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0" end="10"/>
                                            </p:txEl>
                                          </p:spTgt>
                                        </p:tgtEl>
                                        <p:attrNameLst>
                                          <p:attrName>style.visibility</p:attrName>
                                        </p:attrNameLst>
                                      </p:cBhvr>
                                      <p:to>
                                        <p:strVal val="visible"/>
                                      </p:to>
                                    </p:set>
                                    <p:animEffect transition="in" filter="fade">
                                      <p:cBhvr>
                                        <p:cTn id="49" dur="1000"/>
                                        <p:tgtEl>
                                          <p:spTgt spid="10">
                                            <p:txEl>
                                              <p:pRg st="10" end="10"/>
                                            </p:txEl>
                                          </p:spTgt>
                                        </p:tgtEl>
                                      </p:cBhvr>
                                    </p:animEffect>
                                    <p:anim calcmode="lin" valueType="num">
                                      <p:cBhvr>
                                        <p:cTn id="50"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12" end="12"/>
                                            </p:txEl>
                                          </p:spTgt>
                                        </p:tgtEl>
                                        <p:attrNameLst>
                                          <p:attrName>style.visibility</p:attrName>
                                        </p:attrNameLst>
                                      </p:cBhvr>
                                      <p:to>
                                        <p:strVal val="visible"/>
                                      </p:to>
                                    </p:set>
                                    <p:animEffect transition="in" filter="fade">
                                      <p:cBhvr>
                                        <p:cTn id="56" dur="1000"/>
                                        <p:tgtEl>
                                          <p:spTgt spid="10">
                                            <p:txEl>
                                              <p:pRg st="12" end="12"/>
                                            </p:txEl>
                                          </p:spTgt>
                                        </p:tgtEl>
                                      </p:cBhvr>
                                    </p:animEffect>
                                    <p:anim calcmode="lin" valueType="num">
                                      <p:cBhvr>
                                        <p:cTn id="57"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14" end="14"/>
                                            </p:txEl>
                                          </p:spTgt>
                                        </p:tgtEl>
                                        <p:attrNameLst>
                                          <p:attrName>style.visibility</p:attrName>
                                        </p:attrNameLst>
                                      </p:cBhvr>
                                      <p:to>
                                        <p:strVal val="visible"/>
                                      </p:to>
                                    </p:set>
                                    <p:animEffect transition="in" filter="fade">
                                      <p:cBhvr>
                                        <p:cTn id="63" dur="1000"/>
                                        <p:tgtEl>
                                          <p:spTgt spid="10">
                                            <p:txEl>
                                              <p:pRg st="14" end="14"/>
                                            </p:txEl>
                                          </p:spTgt>
                                        </p:tgtEl>
                                      </p:cBhvr>
                                    </p:animEffect>
                                    <p:anim calcmode="lin" valueType="num">
                                      <p:cBhvr>
                                        <p:cTn id="64" dur="1000" fill="hold"/>
                                        <p:tgtEl>
                                          <p:spTgt spid="10">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xEl>
                                              <p:pRg st="16" end="16"/>
                                            </p:txEl>
                                          </p:spTgt>
                                        </p:tgtEl>
                                        <p:attrNameLst>
                                          <p:attrName>style.visibility</p:attrName>
                                        </p:attrNameLst>
                                      </p:cBhvr>
                                      <p:to>
                                        <p:strVal val="visible"/>
                                      </p:to>
                                    </p:set>
                                    <p:animEffect transition="in" filter="fade">
                                      <p:cBhvr>
                                        <p:cTn id="70" dur="1000"/>
                                        <p:tgtEl>
                                          <p:spTgt spid="10">
                                            <p:txEl>
                                              <p:pRg st="16" end="16"/>
                                            </p:txEl>
                                          </p:spTgt>
                                        </p:tgtEl>
                                      </p:cBhvr>
                                    </p:animEffect>
                                    <p:anim calcmode="lin" valueType="num">
                                      <p:cBhvr>
                                        <p:cTn id="71" dur="1000" fill="hold"/>
                                        <p:tgtEl>
                                          <p:spTgt spid="10">
                                            <p:txEl>
                                              <p:pRg st="16" end="16"/>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18" end="18"/>
                                            </p:txEl>
                                          </p:spTgt>
                                        </p:tgtEl>
                                        <p:attrNameLst>
                                          <p:attrName>style.visibility</p:attrName>
                                        </p:attrNameLst>
                                      </p:cBhvr>
                                      <p:to>
                                        <p:strVal val="visible"/>
                                      </p:to>
                                    </p:set>
                                    <p:animEffect transition="in" filter="fade">
                                      <p:cBhvr>
                                        <p:cTn id="77" dur="1000"/>
                                        <p:tgtEl>
                                          <p:spTgt spid="10">
                                            <p:txEl>
                                              <p:pRg st="18" end="18"/>
                                            </p:txEl>
                                          </p:spTgt>
                                        </p:tgtEl>
                                      </p:cBhvr>
                                    </p:animEffect>
                                    <p:anim calcmode="lin" valueType="num">
                                      <p:cBhvr>
                                        <p:cTn id="78" dur="1000" fill="hold"/>
                                        <p:tgtEl>
                                          <p:spTgt spid="10">
                                            <p:txEl>
                                              <p:pRg st="18" end="18"/>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
                                            <p:txEl>
                                              <p:pRg st="20" end="20"/>
                                            </p:txEl>
                                          </p:spTgt>
                                        </p:tgtEl>
                                        <p:attrNameLst>
                                          <p:attrName>style.visibility</p:attrName>
                                        </p:attrNameLst>
                                      </p:cBhvr>
                                      <p:to>
                                        <p:strVal val="visible"/>
                                      </p:to>
                                    </p:set>
                                    <p:animEffect transition="in" filter="fade">
                                      <p:cBhvr>
                                        <p:cTn id="84" dur="1000"/>
                                        <p:tgtEl>
                                          <p:spTgt spid="10">
                                            <p:txEl>
                                              <p:pRg st="20" end="20"/>
                                            </p:txEl>
                                          </p:spTgt>
                                        </p:tgtEl>
                                      </p:cBhvr>
                                    </p:animEffect>
                                    <p:anim calcmode="lin" valueType="num">
                                      <p:cBhvr>
                                        <p:cTn id="85" dur="1000" fill="hold"/>
                                        <p:tgtEl>
                                          <p:spTgt spid="10">
                                            <p:txEl>
                                              <p:pRg st="20" end="20"/>
                                            </p:txEl>
                                          </p:spTgt>
                                        </p:tgtEl>
                                        <p:attrNameLst>
                                          <p:attrName>ppt_x</p:attrName>
                                        </p:attrNameLst>
                                      </p:cBhvr>
                                      <p:tavLst>
                                        <p:tav tm="0">
                                          <p:val>
                                            <p:strVal val="#ppt_x"/>
                                          </p:val>
                                        </p:tav>
                                        <p:tav tm="100000">
                                          <p:val>
                                            <p:strVal val="#ppt_x"/>
                                          </p:val>
                                        </p:tav>
                                      </p:tavLst>
                                    </p:anim>
                                    <p:anim calcmode="lin" valueType="num">
                                      <p:cBhvr>
                                        <p:cTn id="86" dur="1000" fill="hold"/>
                                        <p:tgtEl>
                                          <p:spTgt spid="10">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
                                            <p:txEl>
                                              <p:pRg st="22" end="22"/>
                                            </p:txEl>
                                          </p:spTgt>
                                        </p:tgtEl>
                                        <p:attrNameLst>
                                          <p:attrName>style.visibility</p:attrName>
                                        </p:attrNameLst>
                                      </p:cBhvr>
                                      <p:to>
                                        <p:strVal val="visible"/>
                                      </p:to>
                                    </p:set>
                                    <p:animEffect transition="in" filter="fade">
                                      <p:cBhvr>
                                        <p:cTn id="91" dur="1000"/>
                                        <p:tgtEl>
                                          <p:spTgt spid="10">
                                            <p:txEl>
                                              <p:pRg st="22" end="22"/>
                                            </p:txEl>
                                          </p:spTgt>
                                        </p:tgtEl>
                                      </p:cBhvr>
                                    </p:animEffect>
                                    <p:anim calcmode="lin" valueType="num">
                                      <p:cBhvr>
                                        <p:cTn id="92" dur="1000" fill="hold"/>
                                        <p:tgtEl>
                                          <p:spTgt spid="10">
                                            <p:txEl>
                                              <p:pRg st="22" end="22"/>
                                            </p:txEl>
                                          </p:spTgt>
                                        </p:tgtEl>
                                        <p:attrNameLst>
                                          <p:attrName>ppt_x</p:attrName>
                                        </p:attrNameLst>
                                      </p:cBhvr>
                                      <p:tavLst>
                                        <p:tav tm="0">
                                          <p:val>
                                            <p:strVal val="#ppt_x"/>
                                          </p:val>
                                        </p:tav>
                                        <p:tav tm="100000">
                                          <p:val>
                                            <p:strVal val="#ppt_x"/>
                                          </p:val>
                                        </p:tav>
                                      </p:tavLst>
                                    </p:anim>
                                    <p:anim calcmode="lin" valueType="num">
                                      <p:cBhvr>
                                        <p:cTn id="93" dur="1000" fill="hold"/>
                                        <p:tgtEl>
                                          <p:spTgt spid="10">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 name="Rectangle 9"/>
          <p:cNvSpPr/>
          <p:nvPr/>
        </p:nvSpPr>
        <p:spPr>
          <a:xfrm>
            <a:off x="0" y="683768"/>
            <a:ext cx="3880800" cy="46438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60886" y="2134483"/>
            <a:ext cx="3355419" cy="2775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91"/>
          </a:p>
        </p:txBody>
      </p:sp>
      <p:sp>
        <p:nvSpPr>
          <p:cNvPr id="7" name="Subtitle 2"/>
          <p:cNvSpPr txBox="1">
            <a:spLocks/>
          </p:cNvSpPr>
          <p:nvPr/>
        </p:nvSpPr>
        <p:spPr>
          <a:xfrm>
            <a:off x="402488" y="2994327"/>
            <a:ext cx="6796301" cy="1728121"/>
          </a:xfrm>
          <a:prstGeom prst="rect">
            <a:avLst/>
          </a:prstGeom>
        </p:spPr>
        <p:txBody>
          <a:bodyPr vert="horz" lIns="53277" tIns="26638" rIns="53277" bIns="26638"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AU" sz="1165" dirty="0"/>
          </a:p>
        </p:txBody>
      </p:sp>
      <p:sp>
        <p:nvSpPr>
          <p:cNvPr id="8" name="Rectangle 7">
            <a:extLst>
              <a:ext uri="{FF2B5EF4-FFF2-40B4-BE49-F238E27FC236}">
                <a16:creationId xmlns:a16="http://schemas.microsoft.com/office/drawing/2014/main" id="{695EE909-9C57-FFB8-AD00-495D3E7F2AE8}"/>
              </a:ext>
            </a:extLst>
          </p:cNvPr>
          <p:cNvSpPr/>
          <p:nvPr/>
        </p:nvSpPr>
        <p:spPr>
          <a:xfrm>
            <a:off x="6322646" y="816648"/>
            <a:ext cx="1237030" cy="4511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8EDE4CF0-AB19-8348-B579-1B291898E168}"/>
              </a:ext>
            </a:extLst>
          </p:cNvPr>
          <p:cNvSpPr txBox="1"/>
          <p:nvPr/>
        </p:nvSpPr>
        <p:spPr>
          <a:xfrm>
            <a:off x="1854832" y="796398"/>
            <a:ext cx="5343957" cy="4551502"/>
          </a:xfrm>
          <a:prstGeom prst="rect">
            <a:avLst/>
          </a:prstGeom>
          <a:solidFill>
            <a:schemeClr val="tx1"/>
          </a:solidFill>
        </p:spPr>
        <p:txBody>
          <a:bodyPr wrap="square" rtlCol="0">
            <a:spAutoFit/>
          </a:bodyPr>
          <a:lstStyle/>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Thyroxine</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Statins (HBP)</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Contraceptive Pill</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Antibiotics, such as tetracycline and clindamycin</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Bisphosphonates taken orally, such as alendronate (Fosamax), ibandronate (Boniva) and risedronate (Actonel, Atelvia)</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Iron supplements</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Quinidine</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Pain relievers, such as ibuprofen (Advil, Motrin IB, others) and aspirin</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Oesteo panadol</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Potassium supplements</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Anticholinergics</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Tricyclic antidepressants </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Calcium channel blockers, statins, angiotensin-converting enzyme (ACE) inhibitors and nitrates used for high blood pressure and heart disease</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Narcotics (opioids), such as codeine, and those containing hydrocodone and acetaminophen </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Progesterone</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Sedatives or tranquilizers, including benzodiazepines such as diazepam (Valium) and temazepam </a:t>
            </a:r>
          </a:p>
          <a:p>
            <a:pPr marL="285750" indent="-228600">
              <a:lnSpc>
                <a:spcPct val="90000"/>
              </a:lnSpc>
              <a:spcAft>
                <a:spcPts val="400"/>
              </a:spcAft>
              <a:buFont typeface="Arial" panose="020B0604020202020204" pitchFamily="34" charset="0"/>
              <a:buChar char="•"/>
            </a:pPr>
            <a:r>
              <a:rPr lang="en-US" sz="1200" dirty="0">
                <a:solidFill>
                  <a:srgbClr val="001E70"/>
                </a:solidFill>
                <a:latin typeface="Tahoma" panose="020B0604030504040204" pitchFamily="34" charset="0"/>
                <a:ea typeface="Tahoma" panose="020B0604030504040204" pitchFamily="34" charset="0"/>
                <a:cs typeface="Tahoma" panose="020B0604030504040204" pitchFamily="34" charset="0"/>
              </a:rPr>
              <a:t>Theophylline </a:t>
            </a:r>
          </a:p>
          <a:p>
            <a:pPr marL="285750" indent="-228600">
              <a:lnSpc>
                <a:spcPct val="90000"/>
              </a:lnSpc>
              <a:spcAft>
                <a:spcPts val="400"/>
              </a:spcAft>
              <a:buFont typeface="Arial" panose="020B0604020202020204" pitchFamily="34" charset="0"/>
              <a:buChar char="•"/>
            </a:pPr>
            <a:endParaRPr lang="en-AU" sz="700" dirty="0">
              <a:solidFill>
                <a:srgbClr val="0033CC"/>
              </a:solidFill>
            </a:endParaRPr>
          </a:p>
        </p:txBody>
      </p:sp>
      <p:sp>
        <p:nvSpPr>
          <p:cNvPr id="5" name="Title 1">
            <a:extLst>
              <a:ext uri="{FF2B5EF4-FFF2-40B4-BE49-F238E27FC236}">
                <a16:creationId xmlns:a16="http://schemas.microsoft.com/office/drawing/2014/main" id="{BC22589A-983A-535A-5063-60C3EBA86F73}"/>
              </a:ext>
            </a:extLst>
          </p:cNvPr>
          <p:cNvSpPr txBox="1">
            <a:spLocks/>
          </p:cNvSpPr>
          <p:nvPr/>
        </p:nvSpPr>
        <p:spPr>
          <a:xfrm>
            <a:off x="402488" y="145627"/>
            <a:ext cx="6687987" cy="1035781"/>
          </a:xfrm>
          <a:prstGeom prst="rect">
            <a:avLst/>
          </a:prstGeom>
        </p:spPr>
        <p:txBody>
          <a:bodyPr vert="horz" lIns="91440" tIns="45720" rIns="91440" bIns="45720" rtlCol="0" anchor="ctr">
            <a:normAutofit/>
          </a:bodyPr>
          <a:lstStyle>
            <a:lvl1pPr algn="ctr" defTabSz="710397" rtl="0" eaLnBrk="1" latinLnBrk="0" hangingPunct="1">
              <a:lnSpc>
                <a:spcPct val="80000"/>
              </a:lnSpc>
              <a:spcBef>
                <a:spcPct val="0"/>
              </a:spcBef>
              <a:buNone/>
              <a:defRPr sz="4661" kern="1200" cap="all" spc="0" baseline="0">
                <a:solidFill>
                  <a:schemeClr val="bg2"/>
                </a:solidFill>
                <a:latin typeface="+mj-lt"/>
                <a:ea typeface="+mj-ea"/>
                <a:cs typeface="+mj-cs"/>
              </a:defRPr>
            </a:lvl1pPr>
          </a:lstStyle>
          <a:p>
            <a:r>
              <a:rPr lang="en-US" sz="2000" dirty="0">
                <a:solidFill>
                  <a:srgbClr val="001E70"/>
                </a:solidFill>
                <a:latin typeface="Optima LT Pro" panose="020B0802050508020304" pitchFamily="34" charset="0"/>
                <a:ea typeface="Tahoma" panose="020B0604030504040204" pitchFamily="34" charset="0"/>
                <a:cs typeface="Tahoma" panose="020B0604030504040204" pitchFamily="34" charset="0"/>
              </a:rPr>
              <a:t>Medications With Potential Reflux Side Effects</a:t>
            </a:r>
          </a:p>
        </p:txBody>
      </p:sp>
      <p:pic>
        <p:nvPicPr>
          <p:cNvPr id="6" name="Picture 5" descr="Logo, company name&#10;&#10;Description automatically generated">
            <a:extLst>
              <a:ext uri="{FF2B5EF4-FFF2-40B4-BE49-F238E27FC236}">
                <a16:creationId xmlns:a16="http://schemas.microsoft.com/office/drawing/2014/main" id="{BF04E96F-23D2-C319-E95E-550991228935}"/>
              </a:ext>
            </a:extLst>
          </p:cNvPr>
          <p:cNvPicPr>
            <a:picLocks noChangeAspect="1"/>
          </p:cNvPicPr>
          <p:nvPr/>
        </p:nvPicPr>
        <p:blipFill>
          <a:blip r:embed="rId2"/>
          <a:stretch>
            <a:fillRect/>
          </a:stretch>
        </p:blipFill>
        <p:spPr>
          <a:xfrm>
            <a:off x="317222" y="1841516"/>
            <a:ext cx="1315899" cy="1315899"/>
          </a:xfrm>
          <a:prstGeom prst="rect">
            <a:avLst/>
          </a:prstGeom>
        </p:spPr>
      </p:pic>
    </p:spTree>
    <p:extLst>
      <p:ext uri="{BB962C8B-B14F-4D97-AF65-F5344CB8AC3E}">
        <p14:creationId xmlns:p14="http://schemas.microsoft.com/office/powerpoint/2010/main" val="11403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10" end="10"/>
                                            </p:txEl>
                                          </p:spTgt>
                                        </p:tgtEl>
                                        <p:attrNameLst>
                                          <p:attrName>style.visibility</p:attrName>
                                        </p:attrNameLst>
                                      </p:cBhvr>
                                      <p:to>
                                        <p:strVal val="visible"/>
                                      </p:to>
                                    </p:set>
                                    <p:animEffect transition="in" filter="fade">
                                      <p:cBhvr>
                                        <p:cTn id="7" dur="1000"/>
                                        <p:tgtEl>
                                          <p:spTgt spid="18">
                                            <p:txEl>
                                              <p:pRg st="10" end="10"/>
                                            </p:txEl>
                                          </p:spTgt>
                                        </p:tgtEl>
                                      </p:cBhvr>
                                    </p:animEffect>
                                    <p:anim calcmode="lin" valueType="num">
                                      <p:cBhvr>
                                        <p:cTn id="8" dur="1000" fill="hold"/>
                                        <p:tgtEl>
                                          <p:spTgt spid="18">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5" end="5"/>
                                            </p:txEl>
                                          </p:spTgt>
                                        </p:tgtEl>
                                        <p:attrNameLst>
                                          <p:attrName>style.visibility</p:attrName>
                                        </p:attrNameLst>
                                      </p:cBhvr>
                                      <p:to>
                                        <p:strVal val="visible"/>
                                      </p:to>
                                    </p:set>
                                    <p:animEffect transition="in" filter="fade">
                                      <p:cBhvr>
                                        <p:cTn id="49" dur="1000"/>
                                        <p:tgtEl>
                                          <p:spTgt spid="18">
                                            <p:txEl>
                                              <p:pRg st="5" end="5"/>
                                            </p:txEl>
                                          </p:spTgt>
                                        </p:tgtEl>
                                      </p:cBhvr>
                                    </p:animEffect>
                                    <p:anim calcmode="lin" valueType="num">
                                      <p:cBhvr>
                                        <p:cTn id="50"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xEl>
                                              <p:pRg st="6" end="6"/>
                                            </p:txEl>
                                          </p:spTgt>
                                        </p:tgtEl>
                                        <p:attrNameLst>
                                          <p:attrName>style.visibility</p:attrName>
                                        </p:attrNameLst>
                                      </p:cBhvr>
                                      <p:to>
                                        <p:strVal val="visible"/>
                                      </p:to>
                                    </p:set>
                                    <p:animEffect transition="in" filter="fade">
                                      <p:cBhvr>
                                        <p:cTn id="56" dur="1000"/>
                                        <p:tgtEl>
                                          <p:spTgt spid="18">
                                            <p:txEl>
                                              <p:pRg st="6" end="6"/>
                                            </p:txEl>
                                          </p:spTgt>
                                        </p:tgtEl>
                                      </p:cBhvr>
                                    </p:animEffect>
                                    <p:anim calcmode="lin" valueType="num">
                                      <p:cBhvr>
                                        <p:cTn id="57"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8">
                                            <p:txEl>
                                              <p:pRg st="7" end="7"/>
                                            </p:txEl>
                                          </p:spTgt>
                                        </p:tgtEl>
                                        <p:attrNameLst>
                                          <p:attrName>style.visibility</p:attrName>
                                        </p:attrNameLst>
                                      </p:cBhvr>
                                      <p:to>
                                        <p:strVal val="visible"/>
                                      </p:to>
                                    </p:set>
                                    <p:animEffect transition="in" filter="fade">
                                      <p:cBhvr>
                                        <p:cTn id="63" dur="1000"/>
                                        <p:tgtEl>
                                          <p:spTgt spid="18">
                                            <p:txEl>
                                              <p:pRg st="7" end="7"/>
                                            </p:txEl>
                                          </p:spTgt>
                                        </p:tgtEl>
                                      </p:cBhvr>
                                    </p:animEffect>
                                    <p:anim calcmode="lin" valueType="num">
                                      <p:cBhvr>
                                        <p:cTn id="64"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xEl>
                                              <p:pRg st="8" end="8"/>
                                            </p:txEl>
                                          </p:spTgt>
                                        </p:tgtEl>
                                        <p:attrNameLst>
                                          <p:attrName>style.visibility</p:attrName>
                                        </p:attrNameLst>
                                      </p:cBhvr>
                                      <p:to>
                                        <p:strVal val="visible"/>
                                      </p:to>
                                    </p:set>
                                    <p:animEffect transition="in" filter="fade">
                                      <p:cBhvr>
                                        <p:cTn id="70" dur="1000"/>
                                        <p:tgtEl>
                                          <p:spTgt spid="18">
                                            <p:txEl>
                                              <p:pRg st="8" end="8"/>
                                            </p:txEl>
                                          </p:spTgt>
                                        </p:tgtEl>
                                      </p:cBhvr>
                                    </p:animEffect>
                                    <p:anim calcmode="lin" valueType="num">
                                      <p:cBhvr>
                                        <p:cTn id="71"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8">
                                            <p:txEl>
                                              <p:pRg st="9" end="9"/>
                                            </p:txEl>
                                          </p:spTgt>
                                        </p:tgtEl>
                                        <p:attrNameLst>
                                          <p:attrName>style.visibility</p:attrName>
                                        </p:attrNameLst>
                                      </p:cBhvr>
                                      <p:to>
                                        <p:strVal val="visible"/>
                                      </p:to>
                                    </p:set>
                                    <p:animEffect transition="in" filter="fade">
                                      <p:cBhvr>
                                        <p:cTn id="77" dur="1000"/>
                                        <p:tgtEl>
                                          <p:spTgt spid="18">
                                            <p:txEl>
                                              <p:pRg st="9" end="9"/>
                                            </p:txEl>
                                          </p:spTgt>
                                        </p:tgtEl>
                                      </p:cBhvr>
                                    </p:animEffect>
                                    <p:anim calcmode="lin" valueType="num">
                                      <p:cBhvr>
                                        <p:cTn id="78" dur="1000" fill="hold"/>
                                        <p:tgtEl>
                                          <p:spTgt spid="18">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1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xEl>
                                              <p:pRg st="11" end="11"/>
                                            </p:txEl>
                                          </p:spTgt>
                                        </p:tgtEl>
                                        <p:attrNameLst>
                                          <p:attrName>style.visibility</p:attrName>
                                        </p:attrNameLst>
                                      </p:cBhvr>
                                      <p:to>
                                        <p:strVal val="visible"/>
                                      </p:to>
                                    </p:set>
                                    <p:animEffect transition="in" filter="fade">
                                      <p:cBhvr>
                                        <p:cTn id="84" dur="1000"/>
                                        <p:tgtEl>
                                          <p:spTgt spid="18">
                                            <p:txEl>
                                              <p:pRg st="11" end="11"/>
                                            </p:txEl>
                                          </p:spTgt>
                                        </p:tgtEl>
                                      </p:cBhvr>
                                    </p:animEffect>
                                    <p:anim calcmode="lin" valueType="num">
                                      <p:cBhvr>
                                        <p:cTn id="85" dur="1000" fill="hold"/>
                                        <p:tgtEl>
                                          <p:spTgt spid="18">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1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8">
                                            <p:txEl>
                                              <p:pRg st="12" end="12"/>
                                            </p:txEl>
                                          </p:spTgt>
                                        </p:tgtEl>
                                        <p:attrNameLst>
                                          <p:attrName>style.visibility</p:attrName>
                                        </p:attrNameLst>
                                      </p:cBhvr>
                                      <p:to>
                                        <p:strVal val="visible"/>
                                      </p:to>
                                    </p:set>
                                    <p:animEffect transition="in" filter="fade">
                                      <p:cBhvr>
                                        <p:cTn id="91" dur="1000"/>
                                        <p:tgtEl>
                                          <p:spTgt spid="18">
                                            <p:txEl>
                                              <p:pRg st="12" end="12"/>
                                            </p:txEl>
                                          </p:spTgt>
                                        </p:tgtEl>
                                      </p:cBhvr>
                                    </p:animEffect>
                                    <p:anim calcmode="lin" valueType="num">
                                      <p:cBhvr>
                                        <p:cTn id="92" dur="1000" fill="hold"/>
                                        <p:tgtEl>
                                          <p:spTgt spid="18">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18">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xEl>
                                              <p:pRg st="13" end="13"/>
                                            </p:txEl>
                                          </p:spTgt>
                                        </p:tgtEl>
                                        <p:attrNameLst>
                                          <p:attrName>style.visibility</p:attrName>
                                        </p:attrNameLst>
                                      </p:cBhvr>
                                      <p:to>
                                        <p:strVal val="visible"/>
                                      </p:to>
                                    </p:set>
                                    <p:animEffect transition="in" filter="fade">
                                      <p:cBhvr>
                                        <p:cTn id="98" dur="1000"/>
                                        <p:tgtEl>
                                          <p:spTgt spid="18">
                                            <p:txEl>
                                              <p:pRg st="13" end="13"/>
                                            </p:txEl>
                                          </p:spTgt>
                                        </p:tgtEl>
                                      </p:cBhvr>
                                    </p:animEffect>
                                    <p:anim calcmode="lin" valueType="num">
                                      <p:cBhvr>
                                        <p:cTn id="99" dur="1000" fill="hold"/>
                                        <p:tgtEl>
                                          <p:spTgt spid="18">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1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8">
                                            <p:txEl>
                                              <p:pRg st="14" end="14"/>
                                            </p:txEl>
                                          </p:spTgt>
                                        </p:tgtEl>
                                        <p:attrNameLst>
                                          <p:attrName>style.visibility</p:attrName>
                                        </p:attrNameLst>
                                      </p:cBhvr>
                                      <p:to>
                                        <p:strVal val="visible"/>
                                      </p:to>
                                    </p:set>
                                    <p:animEffect transition="in" filter="fade">
                                      <p:cBhvr>
                                        <p:cTn id="105" dur="1000"/>
                                        <p:tgtEl>
                                          <p:spTgt spid="18">
                                            <p:txEl>
                                              <p:pRg st="14" end="14"/>
                                            </p:txEl>
                                          </p:spTgt>
                                        </p:tgtEl>
                                      </p:cBhvr>
                                    </p:animEffect>
                                    <p:anim calcmode="lin" valueType="num">
                                      <p:cBhvr>
                                        <p:cTn id="106" dur="1000" fill="hold"/>
                                        <p:tgtEl>
                                          <p:spTgt spid="18">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18">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8">
                                            <p:txEl>
                                              <p:pRg st="15" end="15"/>
                                            </p:txEl>
                                          </p:spTgt>
                                        </p:tgtEl>
                                        <p:attrNameLst>
                                          <p:attrName>style.visibility</p:attrName>
                                        </p:attrNameLst>
                                      </p:cBhvr>
                                      <p:to>
                                        <p:strVal val="visible"/>
                                      </p:to>
                                    </p:set>
                                    <p:animEffect transition="in" filter="fade">
                                      <p:cBhvr>
                                        <p:cTn id="112" dur="1000"/>
                                        <p:tgtEl>
                                          <p:spTgt spid="18">
                                            <p:txEl>
                                              <p:pRg st="15" end="15"/>
                                            </p:txEl>
                                          </p:spTgt>
                                        </p:tgtEl>
                                      </p:cBhvr>
                                    </p:animEffect>
                                    <p:anim calcmode="lin" valueType="num">
                                      <p:cBhvr>
                                        <p:cTn id="113" dur="1000" fill="hold"/>
                                        <p:tgtEl>
                                          <p:spTgt spid="18">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18">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8">
                                            <p:txEl>
                                              <p:pRg st="16" end="16"/>
                                            </p:txEl>
                                          </p:spTgt>
                                        </p:tgtEl>
                                        <p:attrNameLst>
                                          <p:attrName>style.visibility</p:attrName>
                                        </p:attrNameLst>
                                      </p:cBhvr>
                                      <p:to>
                                        <p:strVal val="visible"/>
                                      </p:to>
                                    </p:set>
                                    <p:animEffect transition="in" filter="fade">
                                      <p:cBhvr>
                                        <p:cTn id="119" dur="1000"/>
                                        <p:tgtEl>
                                          <p:spTgt spid="18">
                                            <p:txEl>
                                              <p:pRg st="16" end="16"/>
                                            </p:txEl>
                                          </p:spTgt>
                                        </p:tgtEl>
                                      </p:cBhvr>
                                    </p:animEffect>
                                    <p:anim calcmode="lin" valueType="num">
                                      <p:cBhvr>
                                        <p:cTn id="120" dur="1000" fill="hold"/>
                                        <p:tgtEl>
                                          <p:spTgt spid="18">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18">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 name="Rectangle 9"/>
          <p:cNvSpPr/>
          <p:nvPr/>
        </p:nvSpPr>
        <p:spPr>
          <a:xfrm>
            <a:off x="0" y="672898"/>
            <a:ext cx="7594923" cy="5105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ubtitle 2"/>
          <p:cNvSpPr txBox="1">
            <a:spLocks/>
          </p:cNvSpPr>
          <p:nvPr/>
        </p:nvSpPr>
        <p:spPr>
          <a:xfrm>
            <a:off x="402488" y="2994327"/>
            <a:ext cx="6796301" cy="1728121"/>
          </a:xfrm>
          <a:prstGeom prst="rect">
            <a:avLst/>
          </a:prstGeom>
        </p:spPr>
        <p:txBody>
          <a:bodyPr vert="horz" lIns="53277" tIns="26638" rIns="53277" bIns="26638"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AU" sz="1165"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27" y="4447466"/>
            <a:ext cx="1512378" cy="454895"/>
          </a:xfrm>
          <a:prstGeom prst="rect">
            <a:avLst/>
          </a:prstGeom>
        </p:spPr>
      </p:pic>
      <p:sp>
        <p:nvSpPr>
          <p:cNvPr id="14" name="Rectangle 13"/>
          <p:cNvSpPr/>
          <p:nvPr/>
        </p:nvSpPr>
        <p:spPr>
          <a:xfrm>
            <a:off x="717676" y="1472548"/>
            <a:ext cx="6439511" cy="3632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b="1" u="sng" dirty="0">
              <a:solidFill>
                <a:schemeClr val="tx1"/>
              </a:solidFill>
            </a:endParaRPr>
          </a:p>
          <a:p>
            <a:r>
              <a:rPr lang="en-AU" sz="1050" b="1" u="sng" dirty="0">
                <a:solidFill>
                  <a:srgbClr val="002060"/>
                </a:solidFill>
                <a:latin typeface="Tahoma" panose="020B0604030504040204" pitchFamily="34" charset="0"/>
                <a:ea typeface="Tahoma" panose="020B0604030504040204" pitchFamily="34" charset="0"/>
                <a:cs typeface="Tahoma" panose="020B0604030504040204" pitchFamily="34" charset="0"/>
              </a:rPr>
              <a:t>Zinc Chloride</a:t>
            </a:r>
          </a:p>
          <a:p>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Has anti-inflammatory properties and is an essential trace element for maintaining good oral health </a:t>
            </a:r>
          </a:p>
          <a:p>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Zinc is known to help reduce the incidence of aphthous ulcers, plaque build-up and bad breath (halitosis)</a:t>
            </a:r>
          </a:p>
          <a:p>
            <a:endPar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AU" sz="1050" b="1" u="sng" dirty="0">
                <a:solidFill>
                  <a:srgbClr val="002060"/>
                </a:solidFill>
                <a:latin typeface="Tahoma" panose="020B0604030504040204" pitchFamily="34" charset="0"/>
                <a:ea typeface="Tahoma" panose="020B0604030504040204" pitchFamily="34" charset="0"/>
                <a:cs typeface="Tahoma" panose="020B0604030504040204" pitchFamily="34" charset="0"/>
              </a:rPr>
              <a:t>Cetylpyridinium Chloride </a:t>
            </a:r>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(CPC)</a:t>
            </a:r>
          </a:p>
          <a:p>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Has anti-bacterial and anti-microbial benefits. CPC is reported to improve gingival (gum) health.  CPC was first described as having clinical effect in 1962. Both Anti-plaque (</a:t>
            </a:r>
            <a:r>
              <a:rPr lang="en-AU" sz="1050" i="1" dirty="0">
                <a:solidFill>
                  <a:srgbClr val="002060"/>
                </a:solidFill>
                <a:latin typeface="Tahoma" panose="020B0604030504040204" pitchFamily="34" charset="0"/>
                <a:ea typeface="Tahoma" panose="020B0604030504040204" pitchFamily="34" charset="0"/>
                <a:cs typeface="Tahoma" panose="020B0604030504040204" pitchFamily="34" charset="0"/>
              </a:rPr>
              <a:t>can be  removed by brushing</a:t>
            </a:r>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 and anti-calculus (</a:t>
            </a:r>
            <a:r>
              <a:rPr lang="en-AU" sz="1050" i="1" dirty="0">
                <a:solidFill>
                  <a:srgbClr val="002060"/>
                </a:solidFill>
                <a:latin typeface="Tahoma" panose="020B0604030504040204" pitchFamily="34" charset="0"/>
                <a:ea typeface="Tahoma" panose="020B0604030504040204" pitchFamily="34" charset="0"/>
                <a:cs typeface="Tahoma" panose="020B0604030504040204" pitchFamily="34" charset="0"/>
              </a:rPr>
              <a:t>also known as tartar, hardened plaque that cannot be brushed away</a:t>
            </a:r>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endPar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AU" sz="1050" b="1" u="sng" dirty="0">
                <a:solidFill>
                  <a:srgbClr val="002060"/>
                </a:solidFill>
                <a:latin typeface="Tahoma" panose="020B0604030504040204" pitchFamily="34" charset="0"/>
                <a:ea typeface="Tahoma" panose="020B0604030504040204" pitchFamily="34" charset="0"/>
                <a:cs typeface="Tahoma" panose="020B0604030504040204" pitchFamily="34" charset="0"/>
              </a:rPr>
              <a:t>Proprietary Chitin</a:t>
            </a:r>
            <a:r>
              <a:rPr lang="en-AU" sz="1050" u="sng" dirty="0">
                <a:solidFill>
                  <a:srgbClr val="002060"/>
                </a:solidFill>
                <a:latin typeface="Tahoma" panose="020B0604030504040204" pitchFamily="34" charset="0"/>
                <a:ea typeface="Tahoma" panose="020B0604030504040204" pitchFamily="34" charset="0"/>
                <a:cs typeface="Tahoma" panose="020B0604030504040204" pitchFamily="34" charset="0"/>
              </a:rPr>
              <a:t> (plant derived) </a:t>
            </a:r>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Denta-Med’s proprietary ingredient</a:t>
            </a:r>
          </a:p>
          <a:p>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Is a naturally occurring polysaccharide. Chitin has wound healing properties, stimulating the recovery of damaged epithelial (mouth) cells (common in people using respiratory inhalers)  Chitin has anti-inflammatory and film forming (binding) properties</a:t>
            </a:r>
          </a:p>
          <a:p>
            <a:endPar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AU" sz="1050" b="1" u="sng" dirty="0">
                <a:solidFill>
                  <a:srgbClr val="002060"/>
                </a:solidFill>
                <a:latin typeface="Tahoma" panose="020B0604030504040204" pitchFamily="34" charset="0"/>
                <a:ea typeface="Tahoma" panose="020B0604030504040204" pitchFamily="34" charset="0"/>
                <a:cs typeface="Tahoma" panose="020B0604030504040204" pitchFamily="34" charset="0"/>
              </a:rPr>
              <a:t>Sodium Fluoride</a:t>
            </a:r>
            <a:endParaRPr lang="en-AU" sz="1050" u="sng"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Is a natural mineral. Fluoride is also present in some food and drinks (fish &amp; tea) Fluoride reduces the amount of acid that bacteria leave on your teeth, Fluoride is also proven to strengthen tooth enamel. </a:t>
            </a:r>
            <a:r>
              <a:rPr lang="en-AU" sz="1050" i="1" dirty="0">
                <a:solidFill>
                  <a:srgbClr val="002060"/>
                </a:solidFill>
                <a:latin typeface="Tahoma" panose="020B0604030504040204" pitchFamily="34" charset="0"/>
                <a:ea typeface="Tahoma" panose="020B0604030504040204" pitchFamily="34" charset="0"/>
                <a:cs typeface="Tahoma" panose="020B0604030504040204" pitchFamily="34" charset="0"/>
              </a:rPr>
              <a:t>This is very important</a:t>
            </a:r>
            <a:r>
              <a:rPr lang="en-AU" sz="1050" dirty="0">
                <a:solidFill>
                  <a:srgbClr val="002060"/>
                </a:solidFill>
                <a:latin typeface="Tahoma" panose="020B0604030504040204" pitchFamily="34" charset="0"/>
                <a:ea typeface="Tahoma" panose="020B0604030504040204" pitchFamily="34" charset="0"/>
                <a:cs typeface="Tahoma" panose="020B0604030504040204" pitchFamily="34" charset="0"/>
              </a:rPr>
              <a:t>. As enamel is weakened, small holes in your teeth (cavities or dental caries) can form</a:t>
            </a:r>
            <a:endParaRPr lang="en-AU"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AU"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AU" sz="815"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AU" sz="815" b="1" dirty="0">
                <a:solidFill>
                  <a:srgbClr val="002060"/>
                </a:solidFill>
                <a:latin typeface="Tahoma" panose="020B0604030504040204" pitchFamily="34" charset="0"/>
                <a:ea typeface="Tahoma" panose="020B0604030504040204" pitchFamily="34" charset="0"/>
                <a:cs typeface="Tahoma" panose="020B0604030504040204" pitchFamily="34" charset="0"/>
              </a:rPr>
              <a:t>Additional Information</a:t>
            </a:r>
            <a:r>
              <a:rPr lang="en-AU" sz="815"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en-AU" sz="815" i="1" dirty="0">
                <a:solidFill>
                  <a:srgbClr val="002060"/>
                </a:solidFill>
                <a:latin typeface="Tahoma" panose="020B0604030504040204" pitchFamily="34" charset="0"/>
                <a:ea typeface="Tahoma" panose="020B0604030504040204" pitchFamily="34" charset="0"/>
                <a:cs typeface="Tahoma" panose="020B0604030504040204" pitchFamily="34" charset="0"/>
              </a:rPr>
              <a:t>Toothpaste containing both fluoride and zinc has been proven to be more effective in preventing dentine demineralization and promoting remineralization, when compared to those containing fluoride alone  </a:t>
            </a:r>
            <a:r>
              <a:rPr lang="en-AU" sz="641" i="1" dirty="0">
                <a:solidFill>
                  <a:srgbClr val="0033CC"/>
                </a:solidFill>
                <a:latin typeface="Tahoma" panose="020B0604030504040204" pitchFamily="34" charset="0"/>
                <a:ea typeface="Tahoma" panose="020B0604030504040204" pitchFamily="34" charset="0"/>
                <a:cs typeface="Tahoma" panose="020B0604030504040204" pitchFamily="34" charset="0"/>
              </a:rPr>
              <a:t>(Ref; </a:t>
            </a:r>
            <a:r>
              <a:rPr lang="en-AU" sz="641" u="sng" dirty="0">
                <a:solidFill>
                  <a:srgbClr val="0033CC"/>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Zinc: A precious trace element for oral health </a:t>
            </a:r>
            <a:r>
              <a:rPr lang="en-AU" sz="641" u="sng" dirty="0" err="1">
                <a:solidFill>
                  <a:srgbClr val="0033CC"/>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care?</a:t>
            </a:r>
            <a:r>
              <a:rPr lang="en-AU" sz="641" u="sng" dirty="0" err="1">
                <a:solidFill>
                  <a:srgbClr val="0033CC"/>
                </a:solidFill>
                <a:latin typeface="Tahoma" panose="020B0604030504040204" pitchFamily="34" charset="0"/>
                <a:ea typeface="Tahoma" panose="020B0604030504040204" pitchFamily="34" charset="0"/>
                <a:cs typeface="Tahoma" panose="020B0604030504040204" pitchFamily="34" charset="0"/>
              </a:rPr>
              <a:t>Fatima</a:t>
            </a:r>
            <a:r>
              <a:rPr lang="en-AU" sz="641" u="sng"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AU" sz="641" dirty="0">
                <a:solidFill>
                  <a:srgbClr val="0033CC"/>
                </a:solidFill>
                <a:latin typeface="Tahoma" panose="020B0604030504040204" pitchFamily="34" charset="0"/>
                <a:ea typeface="Tahoma" panose="020B0604030504040204" pitchFamily="34" charset="0"/>
                <a:cs typeface="Tahoma" panose="020B0604030504040204" pitchFamily="34" charset="0"/>
              </a:rPr>
              <a:t>T, Haji Abdul Rahim ZB, Lin CW, Qamar Z J Pak Med Assoc. 2016 Aug; 66(8):1019-23.)</a:t>
            </a:r>
            <a:endParaRPr lang="en-AU" sz="815" dirty="0">
              <a:solidFill>
                <a:srgbClr val="0033CC"/>
              </a:solidFill>
              <a:latin typeface="Tahoma" panose="020B0604030504040204" pitchFamily="34" charset="0"/>
              <a:ea typeface="Tahoma" panose="020B0604030504040204" pitchFamily="34" charset="0"/>
              <a:cs typeface="Tahoma" panose="020B0604030504040204" pitchFamily="34" charset="0"/>
            </a:endParaRPr>
          </a:p>
          <a:p>
            <a:endParaRPr lang="en-AU" sz="524" dirty="0"/>
          </a:p>
          <a:p>
            <a:r>
              <a:rPr lang="en-AU" sz="691" dirty="0"/>
              <a:t> </a:t>
            </a:r>
          </a:p>
          <a:p>
            <a:endParaRPr lang="en-AU" sz="691" dirty="0">
              <a:solidFill>
                <a:srgbClr val="002060"/>
              </a:solidFill>
            </a:endParaRPr>
          </a:p>
        </p:txBody>
      </p:sp>
      <p:sp>
        <p:nvSpPr>
          <p:cNvPr id="11" name="TextBox 10"/>
          <p:cNvSpPr txBox="1"/>
          <p:nvPr/>
        </p:nvSpPr>
        <p:spPr>
          <a:xfrm>
            <a:off x="2079301" y="905495"/>
            <a:ext cx="3261567" cy="369332"/>
          </a:xfrm>
          <a:prstGeom prst="rect">
            <a:avLst/>
          </a:prstGeom>
          <a:noFill/>
        </p:spPr>
        <p:txBody>
          <a:bodyPr wrap="square" rtlCol="0">
            <a:spAutoFit/>
          </a:bodyPr>
          <a:lstStyle/>
          <a:p>
            <a:pPr algn="ctr"/>
            <a:r>
              <a:rPr lang="en-AU" sz="1800" b="1" dirty="0">
                <a:solidFill>
                  <a:srgbClr val="002060"/>
                </a:solidFill>
                <a:latin typeface="Optima LT Pro" panose="020B0802050508020304" pitchFamily="34" charset="0"/>
              </a:rPr>
              <a:t>KEY INGREDIENTS</a:t>
            </a:r>
          </a:p>
        </p:txBody>
      </p:sp>
      <p:pic>
        <p:nvPicPr>
          <p:cNvPr id="8" name="Picture 7" descr="Logo, company name&#10;&#10;Description automatically generated">
            <a:extLst>
              <a:ext uri="{FF2B5EF4-FFF2-40B4-BE49-F238E27FC236}">
                <a16:creationId xmlns:a16="http://schemas.microsoft.com/office/drawing/2014/main" id="{5611BF3C-17AB-7695-AE9C-DA038BEE18F8}"/>
              </a:ext>
            </a:extLst>
          </p:cNvPr>
          <p:cNvPicPr>
            <a:picLocks noChangeAspect="1"/>
          </p:cNvPicPr>
          <p:nvPr/>
        </p:nvPicPr>
        <p:blipFill>
          <a:blip r:embed="rId4"/>
          <a:stretch>
            <a:fillRect/>
          </a:stretch>
        </p:blipFill>
        <p:spPr>
          <a:xfrm>
            <a:off x="3293461" y="-3759"/>
            <a:ext cx="1008000" cy="1008000"/>
          </a:xfrm>
          <a:prstGeom prst="rect">
            <a:avLst/>
          </a:prstGeom>
        </p:spPr>
      </p:pic>
    </p:spTree>
    <p:extLst>
      <p:ext uri="{BB962C8B-B14F-4D97-AF65-F5344CB8AC3E}">
        <p14:creationId xmlns:p14="http://schemas.microsoft.com/office/powerpoint/2010/main" val="376624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1000"/>
                                        <p:tgtEl>
                                          <p:spTgt spid="14">
                                            <p:txEl>
                                              <p:pRg st="5" end="5"/>
                                            </p:txEl>
                                          </p:spTgt>
                                        </p:tgtEl>
                                      </p:cBhvr>
                                    </p:animEffect>
                                    <p:anim calcmode="lin" valueType="num">
                                      <p:cBhvr>
                                        <p:cTn id="34"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Effect transition="in" filter="fade">
                                      <p:cBhvr>
                                        <p:cTn id="40" dur="1000"/>
                                        <p:tgtEl>
                                          <p:spTgt spid="14">
                                            <p:txEl>
                                              <p:pRg st="6" end="6"/>
                                            </p:txEl>
                                          </p:spTgt>
                                        </p:tgtEl>
                                      </p:cBhvr>
                                    </p:animEffect>
                                    <p:anim calcmode="lin" valueType="num">
                                      <p:cBhvr>
                                        <p:cTn id="41"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1000"/>
                                        <p:tgtEl>
                                          <p:spTgt spid="14">
                                            <p:txEl>
                                              <p:pRg st="8" end="8"/>
                                            </p:txEl>
                                          </p:spTgt>
                                        </p:tgtEl>
                                      </p:cBhvr>
                                    </p:animEffect>
                                    <p:anim calcmode="lin" valueType="num">
                                      <p:cBhvr>
                                        <p:cTn id="48"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9" end="9"/>
                                            </p:txEl>
                                          </p:spTgt>
                                        </p:tgtEl>
                                        <p:attrNameLst>
                                          <p:attrName>style.visibility</p:attrName>
                                        </p:attrNameLst>
                                      </p:cBhvr>
                                      <p:to>
                                        <p:strVal val="visible"/>
                                      </p:to>
                                    </p:set>
                                    <p:animEffect transition="in" filter="fade">
                                      <p:cBhvr>
                                        <p:cTn id="54" dur="1000"/>
                                        <p:tgtEl>
                                          <p:spTgt spid="14">
                                            <p:txEl>
                                              <p:pRg st="9" end="9"/>
                                            </p:txEl>
                                          </p:spTgt>
                                        </p:tgtEl>
                                      </p:cBhvr>
                                    </p:animEffect>
                                    <p:anim calcmode="lin" valueType="num">
                                      <p:cBhvr>
                                        <p:cTn id="55"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4">
                                            <p:txEl>
                                              <p:pRg st="11" end="11"/>
                                            </p:txEl>
                                          </p:spTgt>
                                        </p:tgtEl>
                                        <p:attrNameLst>
                                          <p:attrName>style.visibility</p:attrName>
                                        </p:attrNameLst>
                                      </p:cBhvr>
                                      <p:to>
                                        <p:strVal val="visible"/>
                                      </p:to>
                                    </p:set>
                                    <p:animEffect transition="in" filter="fade">
                                      <p:cBhvr>
                                        <p:cTn id="61" dur="1000"/>
                                        <p:tgtEl>
                                          <p:spTgt spid="14">
                                            <p:txEl>
                                              <p:pRg st="11" end="11"/>
                                            </p:txEl>
                                          </p:spTgt>
                                        </p:tgtEl>
                                      </p:cBhvr>
                                    </p:animEffect>
                                    <p:anim calcmode="lin" valueType="num">
                                      <p:cBhvr>
                                        <p:cTn id="62"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4">
                                            <p:txEl>
                                              <p:pRg st="12" end="12"/>
                                            </p:txEl>
                                          </p:spTgt>
                                        </p:tgtEl>
                                        <p:attrNameLst>
                                          <p:attrName>style.visibility</p:attrName>
                                        </p:attrNameLst>
                                      </p:cBhvr>
                                      <p:to>
                                        <p:strVal val="visible"/>
                                      </p:to>
                                    </p:set>
                                    <p:animEffect transition="in" filter="fade">
                                      <p:cBhvr>
                                        <p:cTn id="68" dur="1000"/>
                                        <p:tgtEl>
                                          <p:spTgt spid="14">
                                            <p:txEl>
                                              <p:pRg st="12" end="12"/>
                                            </p:txEl>
                                          </p:spTgt>
                                        </p:tgtEl>
                                      </p:cBhvr>
                                    </p:animEffect>
                                    <p:anim calcmode="lin" valueType="num">
                                      <p:cBhvr>
                                        <p:cTn id="69"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14" end="14"/>
                                            </p:txEl>
                                          </p:spTgt>
                                        </p:tgtEl>
                                        <p:attrNameLst>
                                          <p:attrName>style.visibility</p:attrName>
                                        </p:attrNameLst>
                                      </p:cBhvr>
                                      <p:to>
                                        <p:strVal val="visible"/>
                                      </p:to>
                                    </p:set>
                                    <p:animEffect transition="in" filter="fade">
                                      <p:cBhvr>
                                        <p:cTn id="75" dur="1000"/>
                                        <p:tgtEl>
                                          <p:spTgt spid="14">
                                            <p:txEl>
                                              <p:pRg st="14" end="14"/>
                                            </p:txEl>
                                          </p:spTgt>
                                        </p:tgtEl>
                                      </p:cBhvr>
                                    </p:animEffect>
                                    <p:anim calcmode="lin" valueType="num">
                                      <p:cBhvr>
                                        <p:cTn id="76" dur="1000" fill="hold"/>
                                        <p:tgtEl>
                                          <p:spTgt spid="14">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4">
                                            <p:txEl>
                                              <p:pRg st="15" end="15"/>
                                            </p:txEl>
                                          </p:spTgt>
                                        </p:tgtEl>
                                        <p:attrNameLst>
                                          <p:attrName>style.visibility</p:attrName>
                                        </p:attrNameLst>
                                      </p:cBhvr>
                                      <p:to>
                                        <p:strVal val="visible"/>
                                      </p:to>
                                    </p:set>
                                    <p:animEffect transition="in" filter="fade">
                                      <p:cBhvr>
                                        <p:cTn id="80" dur="1000"/>
                                        <p:tgtEl>
                                          <p:spTgt spid="14">
                                            <p:txEl>
                                              <p:pRg st="15" end="15"/>
                                            </p:txEl>
                                          </p:spTgt>
                                        </p:tgtEl>
                                      </p:cBhvr>
                                    </p:animEffect>
                                    <p:anim calcmode="lin" valueType="num">
                                      <p:cBhvr>
                                        <p:cTn id="81" dur="1000" fill="hold"/>
                                        <p:tgtEl>
                                          <p:spTgt spid="14">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1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081028"/>
            <a:ext cx="7559674" cy="1329075"/>
          </a:xfrm>
          <a:solidFill>
            <a:schemeClr val="tx1"/>
          </a:solidFill>
        </p:spPr>
        <p:txBody>
          <a:bodyPr>
            <a:normAutofit/>
          </a:bodyPr>
          <a:lstStyle/>
          <a:p>
            <a:r>
              <a:rPr lang="en-AU" sz="2000" b="1" dirty="0">
                <a:solidFill>
                  <a:srgbClr val="0033CC"/>
                </a:solidFill>
                <a:latin typeface="Optima LT Pro" panose="020B0802050508020304" pitchFamily="34" charset="0"/>
              </a:rPr>
              <a:t>Denta-Med™</a:t>
            </a:r>
            <a:br>
              <a:rPr lang="en-AU" sz="2563" b="1" dirty="0">
                <a:solidFill>
                  <a:srgbClr val="0033CC"/>
                </a:solidFill>
                <a:latin typeface="Optima LT Pro" panose="020B0802050508020304" pitchFamily="34" charset="0"/>
              </a:rPr>
            </a:br>
            <a:r>
              <a:rPr lang="en-AU" sz="1800" b="1" dirty="0">
                <a:solidFill>
                  <a:srgbClr val="001E70"/>
                </a:solidFill>
                <a:latin typeface="Optima LT Pro" panose="020B0802050508020304" pitchFamily="34" charset="0"/>
              </a:rPr>
              <a:t>Suitability in aged care</a:t>
            </a:r>
            <a:endParaRPr lang="en-AU" sz="1800" dirty="0">
              <a:solidFill>
                <a:srgbClr val="00B050"/>
              </a:solidFill>
              <a:latin typeface="Optima LT Pro" panose="020B0802050508020304" pitchFamily="34" charset="0"/>
            </a:endParaRPr>
          </a:p>
        </p:txBody>
      </p:sp>
      <p:sp>
        <p:nvSpPr>
          <p:cNvPr id="3" name="Subtitle 2"/>
          <p:cNvSpPr>
            <a:spLocks noGrp="1"/>
          </p:cNvSpPr>
          <p:nvPr>
            <p:ph type="subTitle" idx="1"/>
          </p:nvPr>
        </p:nvSpPr>
        <p:spPr>
          <a:xfrm>
            <a:off x="228071" y="3797819"/>
            <a:ext cx="7103533" cy="690960"/>
          </a:xfrm>
          <a:solidFill>
            <a:schemeClr val="tx1"/>
          </a:solidFill>
        </p:spPr>
        <p:txBody>
          <a:bodyPr/>
          <a:lstStyle/>
          <a:p>
            <a:endParaRPr lang="en-AU" dirty="0"/>
          </a:p>
        </p:txBody>
      </p:sp>
      <p:sp>
        <p:nvSpPr>
          <p:cNvPr id="11" name="Footer Placeholder 10"/>
          <p:cNvSpPr>
            <a:spLocks noGrp="1"/>
          </p:cNvSpPr>
          <p:nvPr>
            <p:ph type="ftr" sz="quarter" idx="11"/>
          </p:nvPr>
        </p:nvSpPr>
        <p:spPr>
          <a:xfrm>
            <a:off x="4584323" y="5085378"/>
            <a:ext cx="2939087" cy="212736"/>
          </a:xfrm>
        </p:spPr>
        <p:txBody>
          <a:bodyPr/>
          <a:lstStyle/>
          <a:p>
            <a:r>
              <a:rPr lang="en-US" dirty="0">
                <a:solidFill>
                  <a:srgbClr val="002060"/>
                </a:solidFill>
              </a:rPr>
              <a:t>Denta-Med(TM) Copyright 2021</a:t>
            </a:r>
          </a:p>
        </p:txBody>
      </p:sp>
      <p:pic>
        <p:nvPicPr>
          <p:cNvPr id="18" name="Picture 17" descr="Logo, company name&#10;&#10;Description automatically generated">
            <a:extLst>
              <a:ext uri="{FF2B5EF4-FFF2-40B4-BE49-F238E27FC236}">
                <a16:creationId xmlns:a16="http://schemas.microsoft.com/office/drawing/2014/main" id="{BE6DEF92-D3C0-CF00-E589-C30678F34F7B}"/>
              </a:ext>
            </a:extLst>
          </p:cNvPr>
          <p:cNvPicPr>
            <a:picLocks noChangeAspect="1"/>
          </p:cNvPicPr>
          <p:nvPr/>
        </p:nvPicPr>
        <p:blipFill>
          <a:blip r:embed="rId3"/>
          <a:stretch>
            <a:fillRect/>
          </a:stretch>
        </p:blipFill>
        <p:spPr>
          <a:xfrm>
            <a:off x="2889973" y="-364171"/>
            <a:ext cx="2009815" cy="2009815"/>
          </a:xfrm>
          <a:prstGeom prst="rect">
            <a:avLst/>
          </a:prstGeom>
        </p:spPr>
      </p:pic>
      <p:sp>
        <p:nvSpPr>
          <p:cNvPr id="5" name="Rectangle 4">
            <a:extLst>
              <a:ext uri="{FF2B5EF4-FFF2-40B4-BE49-F238E27FC236}">
                <a16:creationId xmlns:a16="http://schemas.microsoft.com/office/drawing/2014/main" id="{749A0728-DD62-FAB0-50F1-66AEFC158AC5}"/>
              </a:ext>
            </a:extLst>
          </p:cNvPr>
          <p:cNvSpPr/>
          <p:nvPr/>
        </p:nvSpPr>
        <p:spPr>
          <a:xfrm>
            <a:off x="0" y="2663825"/>
            <a:ext cx="7559675" cy="266382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E60CC269-0337-C2A6-7925-C1D4A649F106}"/>
              </a:ext>
            </a:extLst>
          </p:cNvPr>
          <p:cNvSpPr txBox="1"/>
          <p:nvPr/>
        </p:nvSpPr>
        <p:spPr>
          <a:xfrm>
            <a:off x="387082" y="1961047"/>
            <a:ext cx="6785510" cy="3337067"/>
          </a:xfrm>
          <a:prstGeom prst="rect">
            <a:avLst/>
          </a:prstGeom>
          <a:noFill/>
        </p:spPr>
        <p:txBody>
          <a:bodyPr wrap="square" rtlCol="0">
            <a:spAutoFit/>
          </a:bodyPr>
          <a:lstStyle/>
          <a:p>
            <a:r>
              <a:rPr lang="en-AU" sz="1000" dirty="0">
                <a:solidFill>
                  <a:srgbClr val="001E70"/>
                </a:solidFill>
                <a:effectLst/>
                <a:latin typeface="Arial" panose="020B0604020202020204" pitchFamily="34" charset="0"/>
                <a:ea typeface="Calibri" panose="020F0502020204030204" pitchFamily="34" charset="0"/>
              </a:rPr>
              <a:t> </a:t>
            </a:r>
            <a:endParaRPr lang="en-AU" sz="1000" dirty="0">
              <a:solidFill>
                <a:srgbClr val="001E7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Ingredients contained in Denta-Med protect the resident’s mouth from a high bacterial load</a:t>
            </a:r>
          </a:p>
          <a:p>
            <a:pPr marL="914400"/>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Clean, soothe, calm and moisturise the mouth, thereby improving Quality of Life </a:t>
            </a:r>
          </a:p>
          <a:p>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Denta-Med Gel is water soluble. Denta-Med Gel does not build up in the resident’s mouth or throat and pose as a potential choking hazard. </a:t>
            </a:r>
          </a:p>
          <a:p>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Denta-Med viscosity ensures it is safe for all levels of IDDS fluids.</a:t>
            </a:r>
          </a:p>
          <a:p>
            <a:endPar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Do not contain any irritants (strong mint flavours), Sodium Lauryl Sulphate (foaming &amp; drying agent), Alcohol (can burn, sting and dry) or abrasives. </a:t>
            </a:r>
          </a:p>
          <a:p>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Denta-Med products are pH balanced, nut, gluten, alcohol, dairy, sugar, egg free and never tested on animals. </a:t>
            </a:r>
          </a:p>
          <a:p>
            <a:endPar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Denta-Med products are suitable for the diabetic community. </a:t>
            </a:r>
          </a:p>
          <a:p>
            <a:pPr marL="342900" lvl="0" indent="-342900">
              <a:buFont typeface="Symbol" panose="05050102010706020507" pitchFamily="18" charset="2"/>
              <a:buChar char=""/>
            </a:pPr>
            <a:endParaRPr lang="en-AU" sz="1000" dirty="0">
              <a:solidFill>
                <a:srgbClr val="001E70"/>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AU" sz="1000" dirty="0">
                <a:solidFill>
                  <a:srgbClr val="001E70"/>
                </a:solidFill>
                <a:effectLst/>
                <a:latin typeface="Tahoma" panose="020B0604030504040204" pitchFamily="34" charset="0"/>
                <a:ea typeface="Tahoma" panose="020B0604030504040204" pitchFamily="34" charset="0"/>
                <a:cs typeface="Tahoma" panose="020B0604030504040204" pitchFamily="34" charset="0"/>
              </a:rPr>
              <a:t>Denta-Med is 100% Australian Made and Family Owned</a:t>
            </a:r>
          </a:p>
          <a:p>
            <a:pPr lvl="0"/>
            <a:endParaRPr lang="en-AU" sz="1000" dirty="0">
              <a:solidFill>
                <a:srgbClr val="001E70"/>
              </a:solidFill>
              <a:effectLst/>
              <a:latin typeface="Arial" panose="020B0604020202020204" pitchFamily="34" charset="0"/>
              <a:ea typeface="Calibri" panose="020F0502020204030204" pitchFamily="34" charset="0"/>
            </a:endParaRPr>
          </a:p>
          <a:p>
            <a:pPr lvl="0"/>
            <a:endParaRPr lang="en-AU" sz="900" dirty="0">
              <a:solidFill>
                <a:srgbClr val="001E7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5743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25291</TotalTime>
  <Words>3267</Words>
  <Application>Microsoft Office PowerPoint</Application>
  <PresentationFormat>Custom</PresentationFormat>
  <Paragraphs>204</Paragraphs>
  <Slides>12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Mincho</vt:lpstr>
      <vt:lpstr>Arial</vt:lpstr>
      <vt:lpstr>Calibri</vt:lpstr>
      <vt:lpstr>Cambria Math</vt:lpstr>
      <vt:lpstr>Corbel</vt:lpstr>
      <vt:lpstr>Optima LT Pro</vt:lpstr>
      <vt:lpstr>Symbol</vt:lpstr>
      <vt:lpstr>Tahoma</vt:lpstr>
      <vt:lpstr>Times New Roman</vt:lpstr>
      <vt:lpstr>Wingdings</vt:lpstr>
      <vt:lpstr>Banded</vt:lpstr>
      <vt:lpstr>PowerPoint Presentation</vt:lpstr>
      <vt:lpstr>PowerPoint Presentation</vt:lpstr>
      <vt:lpstr>Denta-Med™ pH Neutralising mouthwash</vt:lpstr>
      <vt:lpstr>Denta-Med™ DRY MOUTH ORAL HYGIENE Gel</vt:lpstr>
      <vt:lpstr>PowerPoint Presentation</vt:lpstr>
      <vt:lpstr>Moist Mouth </vt:lpstr>
      <vt:lpstr>PowerPoint Presentation</vt:lpstr>
      <vt:lpstr>PowerPoint Presentation</vt:lpstr>
      <vt:lpstr>Denta-Med™ Suitability in aged care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erinduracks@outlook.com;erin@denta-med.com.au</dc:creator>
  <cp:lastModifiedBy>Erin Shanahan</cp:lastModifiedBy>
  <cp:revision>239</cp:revision>
  <cp:lastPrinted>2021-08-08T06:27:31Z</cp:lastPrinted>
  <dcterms:created xsi:type="dcterms:W3CDTF">2021-07-20T10:36:24Z</dcterms:created>
  <dcterms:modified xsi:type="dcterms:W3CDTF">2024-03-13T15:52:19Z</dcterms:modified>
</cp:coreProperties>
</file>